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90" r:id="rId4"/>
    <p:sldId id="260" r:id="rId5"/>
    <p:sldId id="272" r:id="rId6"/>
    <p:sldId id="273" r:id="rId7"/>
    <p:sldId id="263" r:id="rId8"/>
    <p:sldId id="264" r:id="rId9"/>
    <p:sldId id="292" r:id="rId10"/>
    <p:sldId id="278" r:id="rId11"/>
    <p:sldId id="265" r:id="rId12"/>
    <p:sldId id="282" r:id="rId13"/>
    <p:sldId id="266" r:id="rId14"/>
    <p:sldId id="267" r:id="rId15"/>
    <p:sldId id="279" r:id="rId16"/>
    <p:sldId id="268" r:id="rId17"/>
    <p:sldId id="269" r:id="rId18"/>
    <p:sldId id="280" r:id="rId19"/>
    <p:sldId id="270" r:id="rId20"/>
    <p:sldId id="281" r:id="rId21"/>
    <p:sldId id="293" r:id="rId22"/>
    <p:sldId id="294" r:id="rId23"/>
    <p:sldId id="295" r:id="rId24"/>
    <p:sldId id="274" r:id="rId25"/>
    <p:sldId id="261" r:id="rId26"/>
    <p:sldId id="276" r:id="rId27"/>
    <p:sldId id="277" r:id="rId28"/>
    <p:sldId id="291" r:id="rId29"/>
    <p:sldId id="283" r:id="rId30"/>
    <p:sldId id="284" r:id="rId31"/>
    <p:sldId id="285" r:id="rId32"/>
    <p:sldId id="287" r:id="rId33"/>
    <p:sldId id="288" r:id="rId34"/>
    <p:sldId id="289" r:id="rId35"/>
  </p:sldIdLst>
  <p:sldSz cx="12192000" cy="6858000"/>
  <p:notesSz cx="6858000" cy="9144000"/>
  <p:embeddedFontLst>
    <p:embeddedFont>
      <p:font typeface="ir Giti" charset="-78"/>
      <p:bold r:id="rId36"/>
    </p:embeddedFont>
    <p:embeddedFont>
      <p:font typeface="Corbel" pitchFamily="34" charset="0"/>
      <p:regular r:id="rId37"/>
      <p:bold r:id="rId38"/>
      <p:italic r:id="rId39"/>
      <p:boldItalic r:id="rId40"/>
    </p:embeddedFont>
    <p:embeddedFont>
      <p:font typeface="IRANSans" charset="-78"/>
      <p:regular r:id="rId41"/>
      <p:bold r:id="rId42"/>
    </p:embeddedFont>
    <p:embeddedFont>
      <p:font typeface="Tahoma" pitchFamily="34" charset="0"/>
      <p:regular r:id="rId43"/>
      <p:bold r:id="rId44"/>
    </p:embeddedFont>
    <p:embeddedFont>
      <p:font typeface="Calibri" pitchFamily="34" charset="0"/>
      <p:regular r:id="rId45"/>
      <p:bold r:id="rId46"/>
      <p:italic r:id="rId47"/>
      <p:boldItalic r:id="rId48"/>
    </p:embeddedFont>
    <p:embeddedFont>
      <p:font typeface="B Kamran" pitchFamily="2" charset="-78"/>
      <p:regular r:id="rId49"/>
      <p:bold r:id="rId50"/>
    </p:embeddedFont>
    <p:embeddedFont>
      <p:font typeface="B Zar" pitchFamily="2" charset="-78"/>
      <p:regular r:id="rId51"/>
      <p:bold r:id="rId52"/>
    </p:embeddedFont>
    <p:embeddedFont>
      <p:font typeface="29LTRavi-Regular" charset="-78"/>
      <p:regular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66"/>
    <a:srgbClr val="E48B91"/>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4" autoAdjust="0"/>
    <p:restoredTop sz="94660"/>
  </p:normalViewPr>
  <p:slideViewPr>
    <p:cSldViewPr snapToGrid="0">
      <p:cViewPr varScale="1">
        <p:scale>
          <a:sx n="52" d="100"/>
          <a:sy n="52" d="100"/>
        </p:scale>
        <p:origin x="-102" y="-36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A0F9D53-8C53-46CF-ACA4-7BA9FBD203F8}" type="datetimeFigureOut">
              <a:rPr lang="en-US" smtClean="0"/>
              <a:pPr/>
              <a:t>10/5/2020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15C7C6B-655B-4125-9F0A-341DCCAAE689}"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234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F9D53-8C53-46CF-ACA4-7BA9FBD203F8}"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298473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F9D53-8C53-46CF-ACA4-7BA9FBD203F8}"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259658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F9D53-8C53-46CF-ACA4-7BA9FBD203F8}"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124934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0F9D53-8C53-46CF-ACA4-7BA9FBD203F8}"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C7C6B-655B-4125-9F0A-341DCCAAE689}"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1067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0F9D53-8C53-46CF-ACA4-7BA9FBD203F8}"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262979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0F9D53-8C53-46CF-ACA4-7BA9FBD203F8}" type="datetimeFigureOut">
              <a:rPr lang="en-US" smtClean="0"/>
              <a:pPr/>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71376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0F9D53-8C53-46CF-ACA4-7BA9FBD203F8}" type="datetimeFigureOut">
              <a:rPr lang="en-US" smtClean="0"/>
              <a:pPr/>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1500802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F9D53-8C53-46CF-ACA4-7BA9FBD203F8}" type="datetimeFigureOut">
              <a:rPr lang="en-US" smtClean="0"/>
              <a:pPr/>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403473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0F9D53-8C53-46CF-ACA4-7BA9FBD203F8}"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274146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0F9D53-8C53-46CF-ACA4-7BA9FBD203F8}"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2627925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A0F9D53-8C53-46CF-ACA4-7BA9FBD203F8}" type="datetimeFigureOut">
              <a:rPr lang="en-US" smtClean="0"/>
              <a:pPr/>
              <a:t>10/5/2020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F15C7C6B-655B-4125-9F0A-341DCCAAE689}" type="slidenum">
              <a:rPr lang="en-US" smtClean="0"/>
              <a:pPr/>
              <a:t>‹#›</a:t>
            </a:fld>
            <a:endParaRPr lang="en-US"/>
          </a:p>
        </p:txBody>
      </p:sp>
    </p:spTree>
    <p:extLst>
      <p:ext uri="{BB962C8B-B14F-4D97-AF65-F5344CB8AC3E}">
        <p14:creationId xmlns:p14="http://schemas.microsoft.com/office/powerpoint/2010/main" xmlns="" val="2167103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292445" cy="6858000"/>
          </a:xfrm>
          <a:prstGeom prst="rect">
            <a:avLst/>
          </a:prstGeom>
        </p:spPr>
      </p:pic>
      <p:sp>
        <p:nvSpPr>
          <p:cNvPr id="3" name="Rectangle 2"/>
          <p:cNvSpPr/>
          <p:nvPr/>
        </p:nvSpPr>
        <p:spPr>
          <a:xfrm>
            <a:off x="1465118" y="3013583"/>
            <a:ext cx="9362208" cy="1569660"/>
          </a:xfrm>
          <a:prstGeom prst="rect">
            <a:avLst/>
          </a:prstGeom>
        </p:spPr>
        <p:txBody>
          <a:bodyPr wrap="square">
            <a:spAutoFit/>
          </a:bodyPr>
          <a:lstStyle/>
          <a:p>
            <a:pPr algn="r"/>
            <a:r>
              <a:rPr lang="fa-IR" sz="9600" dirty="0">
                <a:latin typeface="ir Giti" panose="02000503000000020002" pitchFamily="2" charset="-78"/>
                <a:cs typeface="ir Giti" panose="02000503000000020002" pitchFamily="2" charset="-78"/>
              </a:rPr>
              <a:t>به نام یزدان پاک</a:t>
            </a:r>
            <a:endParaRPr lang="en-US" sz="9600" dirty="0">
              <a:latin typeface="ir Giti" panose="02000503000000020002" pitchFamily="2" charset="-78"/>
              <a:cs typeface="ir Giti" panose="02000503000000020002" pitchFamily="2" charset="-78"/>
            </a:endParaRPr>
          </a:p>
        </p:txBody>
      </p:sp>
    </p:spTree>
    <p:extLst>
      <p:ext uri="{BB962C8B-B14F-4D97-AF65-F5344CB8AC3E}">
        <p14:creationId xmlns:p14="http://schemas.microsoft.com/office/powerpoint/2010/main" xmlns="" val="355695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4425D9D-6F9C-4810-A755-7C459B11B625}"/>
              </a:ext>
            </a:extLst>
          </p:cNvPr>
          <p:cNvSpPr/>
          <p:nvPr/>
        </p:nvSpPr>
        <p:spPr>
          <a:xfrm>
            <a:off x="886367" y="3429000"/>
            <a:ext cx="10419266" cy="30636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این طرف تنها سِلاح جنگ، ایمان بود/ خانه‌های خاک و خون‌خورده/ مهد شیران و دلیران بود:</a:t>
            </a:r>
            <a:endPar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تنها سِلاح جنگی رزمندگان، ایمان آنها بود.خانه‌های آغشته به خاک و خون،جایگاه رزمندگان شجاع بود.</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تنها سِلاح جنگ ایمان است: تشبیه( ایمان مانند سِلاح جنگ است.) /واج آرایی«خ»/ شیران و دلیران: منظور رزمندگان ایران</a:t>
            </a:r>
            <a:endParaRPr lang="en-US" sz="2800" b="1" dirty="0">
              <a:solidFill>
                <a:srgbClr val="0070C0"/>
              </a:solidFill>
              <a:latin typeface="IRANSans" panose="020B0506030804020204" pitchFamily="34" charset="-78"/>
              <a:cs typeface="B Kamran" panose="00000400000000000000" pitchFamily="2" charset="-78"/>
            </a:endParaRPr>
          </a:p>
        </p:txBody>
      </p:sp>
      <p:sp>
        <p:nvSpPr>
          <p:cNvPr id="5" name="Rectangle 4">
            <a:extLst>
              <a:ext uri="{FF2B5EF4-FFF2-40B4-BE49-F238E27FC236}">
                <a16:creationId xmlns:a16="http://schemas.microsoft.com/office/drawing/2014/main" xmlns="" id="{4F9DA324-8E43-4031-AA72-9A5391BCEF57}"/>
              </a:ext>
            </a:extLst>
          </p:cNvPr>
          <p:cNvSpPr/>
          <p:nvPr/>
        </p:nvSpPr>
        <p:spPr>
          <a:xfrm>
            <a:off x="455266" y="566990"/>
            <a:ext cx="10913463" cy="2602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آن طرف نصف جهان با تانک‌های آتشین در راه/ این طرف، ایرانیان تنها:</a:t>
            </a:r>
            <a:endPar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در آن سوی جبهه، نیمی از قدرت‌های جهانی با تانک‌های مجهز به پیش می‌آمدند و در این سوی جبهه، ایرانیان رزمنده تنها و دست‌خالی بودند.</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حذف فعل به قرینه معنوی در پایان هر دو مصراع/نصف جهان:کنایه از زیادی دشمن/تانک‌های آتشین: ترکیب وصفی/تلمیح به جنگ ایران و عراق </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258313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100" fill="hold"/>
                                        <p:tgtEl>
                                          <p:spTgt spid="2"/>
                                        </p:tgtEl>
                                        <p:attrNameLst>
                                          <p:attrName>ppt_x</p:attrName>
                                        </p:attrNameLst>
                                      </p:cBhvr>
                                      <p:tavLst>
                                        <p:tav tm="0">
                                          <p:val>
                                            <p:strVal val="#ppt_x"/>
                                          </p:val>
                                        </p:tav>
                                        <p:tav tm="100000">
                                          <p:val>
                                            <p:strVal val="#ppt_x"/>
                                          </p:val>
                                        </p:tav>
                                      </p:tavLst>
                                    </p:anim>
                                    <p:anim calcmode="lin" valueType="num">
                                      <p:cBhvr additive="base">
                                        <p:cTn id="14" dur="11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3D8FC8F-B9FB-4133-AEAB-10DCCA843AD7}"/>
              </a:ext>
            </a:extLst>
          </p:cNvPr>
          <p:cNvSpPr/>
          <p:nvPr/>
        </p:nvSpPr>
        <p:spPr>
          <a:xfrm>
            <a:off x="1351722" y="1205635"/>
            <a:ext cx="10005392" cy="44467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شهر خونین، شهر خرمشهر/ در غروب آفتاب خویش/ چشم در چشم اُفق می‌دوخت/ در دهان تانک‌ها می‌سوخت:</a:t>
            </a:r>
            <a:endPar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شهر خرمشهر که غرق در خون رزمندگان و خونین شهر شده بود،در آخرین لحظات نابودی خود،چشم به آسمان دوخته بود.( در انتظار گشایشی بود و امیدوار بود.) اسیر آتش مرگبار تانک‌ها شده بود. </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می‌دوخت و می‌سوخت: قافیه و جناس/</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 واج آرایی«ش»/</a:t>
            </a:r>
            <a:r>
              <a:rPr lang="fa-IR" sz="2800" b="1" dirty="0">
                <a:solidFill>
                  <a:srgbClr val="0070C0"/>
                </a:solidFill>
                <a:latin typeface="IRANSans" panose="020B0506030804020204" pitchFamily="34" charset="-78"/>
                <a:cs typeface="B Kamran" panose="00000400000000000000" pitchFamily="2" charset="-78"/>
              </a:rPr>
              <a:t> چشم اُفق: تشخیص/ دهان تانک: تشخیص/ خرمشهر چشم به اُفق دوخته است: تشخیص / غروب آفتاب خویش: کنایه از نابودی و به پایان رسیدن عمر/ چشم دوختن: کنایه از خیره به جایی نگاه کردن/ شهر خونین: ترکیب وصفی/ شهر خرمشهر: ترکیب اضافی</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31817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00" fill="hold"/>
                                        <p:tgtEl>
                                          <p:spTgt spid="6"/>
                                        </p:tgtEl>
                                        <p:attrNameLst>
                                          <p:attrName>ppt_x</p:attrName>
                                        </p:attrNameLst>
                                      </p:cBhvr>
                                      <p:tavLst>
                                        <p:tav tm="0">
                                          <p:val>
                                            <p:strVal val="#ppt_x"/>
                                          </p:val>
                                        </p:tav>
                                        <p:tav tm="100000">
                                          <p:val>
                                            <p:strVal val="#ppt_x"/>
                                          </p:val>
                                        </p:tav>
                                      </p:tavLst>
                                    </p:anim>
                                    <p:anim calcmode="lin" valueType="num">
                                      <p:cBhvr additive="base">
                                        <p:cTn id="8" dur="17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A7CB6A1-2DCA-4E8C-A119-54766860ED7B}"/>
              </a:ext>
            </a:extLst>
          </p:cNvPr>
          <p:cNvSpPr/>
          <p:nvPr/>
        </p:nvSpPr>
        <p:spPr>
          <a:xfrm>
            <a:off x="899410" y="1440707"/>
            <a:ext cx="10598046" cy="42242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50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شهر از آن سوی سنگرها /شیر مردان را صدا می‌کرد/ آی، ای مردان نام‌آور/ ای همیشه نامتان پیروز/ بی‌گمان امروز،فصلی از تکرار تاریخ است:</a:t>
            </a:r>
            <a:endPar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lnSpc>
                <a:spcPct val="150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شهر، از آن طرف سنگرها، رزمندگان دلیر ایران را صدا می‌زد.ای مردان مشهور، نامتان همیشه ماندگار و سرافراز است. بدون شک، امروز بخشی از تاریخ در حال تکرار شدن است.</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50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مردان نام‌آور: منادا/ آی: شبه‌جمله/ بی‌گمان: قید/ شیر‌مرد: از نظر ساختمان،« مرکب» است.</a:t>
            </a:r>
            <a:endParaRPr lang="en-US" sz="2800" b="1" dirty="0">
              <a:solidFill>
                <a:srgbClr val="0070C0"/>
              </a:solidFill>
              <a:latin typeface="IRANSans" panose="020B0506030804020204" pitchFamily="34" charset="-78"/>
              <a:cs typeface="B Kamran" panose="00000400000000000000" pitchFamily="2" charset="-78"/>
            </a:endParaRPr>
          </a:p>
          <a:p>
            <a:pPr algn="r">
              <a:lnSpc>
                <a:spcPct val="150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پیروز و امروز: قافیه/ صدا زدن شهر: تشخیص </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28213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200" fill="hold"/>
                                        <p:tgtEl>
                                          <p:spTgt spid="2"/>
                                        </p:tgtEl>
                                        <p:attrNameLst>
                                          <p:attrName>ppt_x</p:attrName>
                                        </p:attrNameLst>
                                      </p:cBhvr>
                                      <p:tavLst>
                                        <p:tav tm="0">
                                          <p:val>
                                            <p:strVal val="#ppt_x"/>
                                          </p:val>
                                        </p:tav>
                                        <p:tav tm="100000">
                                          <p:val>
                                            <p:strVal val="#ppt_x"/>
                                          </p:val>
                                        </p:tav>
                                      </p:tavLst>
                                    </p:anim>
                                    <p:anim calcmode="lin" valueType="num">
                                      <p:cBhvr additive="base">
                                        <p:cTn id="8" dur="3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87712"/>
            <a:ext cx="11569148" cy="33638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گر بماند دشمن از هر سو/ خانه‌هامان تَنگ خواهد شد/ ناممان در دفتر تاریخ/ کوچک و کم‌رنگ خواهد شد:</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b="1" dirty="0">
                <a:latin typeface="Calibri" panose="020F0502020204030204" pitchFamily="34" charset="0"/>
                <a:ea typeface="Calibri" panose="020F0502020204030204" pitchFamily="34" charset="0"/>
                <a:cs typeface="2  Baran" panose="00000400000000000000" pitchFamily="2" charset="-78"/>
              </a:rPr>
              <a:t>معنی: </a:t>
            </a:r>
            <a:r>
              <a:rPr lang="fa-IR" sz="2400" b="1" dirty="0">
                <a:solidFill>
                  <a:srgbClr val="C00000"/>
                </a:solidFill>
                <a:latin typeface="Calibri" panose="020F0502020204030204" pitchFamily="34" charset="0"/>
                <a:ea typeface="Calibri" panose="020F0502020204030204" pitchFamily="34" charset="0"/>
                <a:cs typeface="2  Baran" panose="00000400000000000000" pitchFamily="2" charset="-78"/>
              </a:rPr>
              <a:t>اگر دشمن از هر طرف در خاک ما بماند، خانه و سرزمین‌مان محدود می‌شود. نام ما در دفتر تاریخ، بی‌اعتبار خواهد شد.</a:t>
            </a:r>
            <a:endParaRPr lang="en-US" sz="24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«کم‌رنگ» از نظر ساختمان «مرکب» است.</a:t>
            </a:r>
            <a:endParaRPr lang="en-US" sz="2800" b="1" dirty="0">
              <a:solidFill>
                <a:srgbClr val="0070C0"/>
              </a:solidFill>
              <a:latin typeface="IRANSans" panose="020B0506030804020204" pitchFamily="34" charset="-78"/>
              <a:cs typeface="B Kam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دفتر تاریخ: اضافۀ تشبیهی/ مان در هر دو مصراع مضاف الیه /خانه هامان تنگ خواهد شد:کنایه از محاصره خواهیم شد / ناممان در دفتر تاریخ، کوچک و کم‌رنگ خواهد شد: کنایه از این که « بی‌اعتبار خواهیم شد.»</a:t>
            </a:r>
            <a:endParaRPr lang="en-US" sz="2800" b="1" dirty="0">
              <a:solidFill>
                <a:srgbClr val="0070C0"/>
              </a:solidFill>
              <a:latin typeface="IRANSans" panose="020B0506030804020204" pitchFamily="34" charset="-78"/>
              <a:cs typeface="B Kamran" panose="00000400000000000000" pitchFamily="2" charset="-78"/>
            </a:endParaRPr>
          </a:p>
        </p:txBody>
      </p:sp>
      <p:sp>
        <p:nvSpPr>
          <p:cNvPr id="4" name="Rectangle 3"/>
          <p:cNvSpPr/>
          <p:nvPr/>
        </p:nvSpPr>
        <p:spPr>
          <a:xfrm>
            <a:off x="318052" y="3559918"/>
            <a:ext cx="11410122" cy="310040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خون میان سنگر آزادگان جوشید/ مثل یک موج خروشان شد:</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خون ایرانیان آزاده، به جوش آمد.(خشمگین شدند) و مثل موج خروشان به حرکت درآمدند.(در دیگران تاثیر گذاشت.)</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آزادگان: صفت جانشین اسم است( رزمندگان آزاده)  </a:t>
            </a:r>
            <a:endParaRPr lang="en-US" sz="2800" b="1" dirty="0">
              <a:solidFill>
                <a:srgbClr val="0070C0"/>
              </a:solidFill>
              <a:latin typeface="IRANSans" panose="020B0506030804020204" pitchFamily="34" charset="-78"/>
              <a:cs typeface="B Kam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جوشیدن خون: کنایه از خشمگین شدن/ مثل یک موج خروشان: رزمندگان به موج خروشان تشبیه شده‌اند/ خون میان سنگر آزادگان جوشید: مبالغه </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411236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700" fill="hold"/>
                                        <p:tgtEl>
                                          <p:spTgt spid="3"/>
                                        </p:tgtEl>
                                        <p:attrNameLst>
                                          <p:attrName>ppt_x</p:attrName>
                                        </p:attrNameLst>
                                      </p:cBhvr>
                                      <p:tavLst>
                                        <p:tav tm="0">
                                          <p:val>
                                            <p:strVal val="#ppt_x"/>
                                          </p:val>
                                        </p:tav>
                                        <p:tav tm="100000">
                                          <p:val>
                                            <p:strVal val="#ppt_x"/>
                                          </p:val>
                                        </p:tav>
                                      </p:tavLst>
                                    </p:anim>
                                    <p:anim calcmode="lin" valueType="num">
                                      <p:cBhvr additive="base">
                                        <p:cTn id="8" dur="17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7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4300" fill="hold"/>
                                        <p:tgtEl>
                                          <p:spTgt spid="4"/>
                                        </p:tgtEl>
                                        <p:attrNameLst>
                                          <p:attrName>ppt_x</p:attrName>
                                        </p:attrNameLst>
                                      </p:cBhvr>
                                      <p:tavLst>
                                        <p:tav tm="0">
                                          <p:val>
                                            <p:strVal val="#ppt_x"/>
                                          </p:val>
                                        </p:tav>
                                        <p:tav tm="100000">
                                          <p:val>
                                            <p:strVal val="#ppt_x"/>
                                          </p:val>
                                        </p:tav>
                                      </p:tavLst>
                                    </p:anim>
                                    <p:anim calcmode="lin" valueType="num">
                                      <p:cBhvr additive="base">
                                        <p:cTn id="13" dur="43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5130" y="312504"/>
            <a:ext cx="10760766" cy="214161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کودکی از دامن این موج بیرون جَست/ از کمند آرزوها رَست:</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کودکی از میان موج رزمندگان، بیرون آمد و از دام هوس‌ها و آرزوهایش رها شد.(آرزوهایش را فراموش کرد.) </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جَست و رَست: قافیه، جناس/دامن این موج:تشخیص/ کمند آرزوها: اضافۀ تشبیهی</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
        <p:nvSpPr>
          <p:cNvPr id="4" name="Rectangle 3"/>
          <p:cNvSpPr/>
          <p:nvPr/>
        </p:nvSpPr>
        <p:spPr>
          <a:xfrm>
            <a:off x="795130" y="2774970"/>
            <a:ext cx="10760766" cy="35652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dirty="0">
                <a:latin typeface="Calibri" panose="020F0502020204030204" pitchFamily="34" charset="0"/>
                <a:ea typeface="Calibri" panose="020F0502020204030204" pitchFamily="34" charset="0"/>
                <a:cs typeface="B Zar" panose="00000400000000000000" pitchFamily="2" charset="-78"/>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چشم او در چشم دشمن بود/ دست او در دست نارنجک:</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FF0000"/>
                </a:solidFill>
                <a:latin typeface="Calibri" panose="020F0502020204030204" pitchFamily="34" charset="0"/>
                <a:ea typeface="Calibri" panose="020F0502020204030204" pitchFamily="34" charset="0"/>
                <a:cs typeface="2  Baran" panose="00000400000000000000" pitchFamily="2" charset="-78"/>
              </a:rPr>
              <a:t>در چشمان دشمن خیره شد.( مقابل دشمن قرار گرفت)، در حالی‌که نارنجک در دست داشت. </a:t>
            </a:r>
          </a:p>
          <a:p>
            <a:pPr algn="r">
              <a:lnSpc>
                <a:spcPct val="107000"/>
              </a:lnSpc>
              <a:spcAft>
                <a:spcPts val="800"/>
              </a:spcAft>
            </a:pP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قلمرو‌زبانی: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دست او در دست نارنجک(بود): حذف فعل به قرینۀ لفظی</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a:p>
            <a:pPr algn="r">
              <a:lnSpc>
                <a:spcPct val="107000"/>
              </a:lnSpc>
              <a:spcAft>
                <a:spcPts val="800"/>
              </a:spcAft>
            </a:pP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 </a:t>
            </a: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دست نارنجک، دامن موج: تشخیص/ دست، چشم: تکرار/ چشم در چشم دشمن داشتن:کنایه از با شجاعت خیره شدن</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Tree>
    <p:extLst>
      <p:ext uri="{BB962C8B-B14F-4D97-AF65-F5344CB8AC3E}">
        <p14:creationId xmlns:p14="http://schemas.microsoft.com/office/powerpoint/2010/main" xmlns="" val="26079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500"/>
                            </p:stCondLst>
                            <p:childTnLst>
                              <p:par>
                                <p:cTn id="9" presetID="6" presetClass="entr" presetSubtype="16" fill="hold" nodeType="after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3000"/>
                                        <p:tgtEl>
                                          <p:spTgt spid="3">
                                            <p:txEl>
                                              <p:pRg st="1" end="1"/>
                                            </p:txEl>
                                          </p:spTgt>
                                        </p:tgtEl>
                                      </p:cBhvr>
                                    </p:animEffect>
                                  </p:childTnLst>
                                </p:cTn>
                              </p:par>
                            </p:childTnLst>
                          </p:cTn>
                        </p:par>
                        <p:par>
                          <p:cTn id="12" fill="hold">
                            <p:stCondLst>
                              <p:cond delay="5600"/>
                            </p:stCondLst>
                            <p:childTnLst>
                              <p:par>
                                <p:cTn id="13" presetID="6"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5000"/>
                                        <p:tgtEl>
                                          <p:spTgt spid="3">
                                            <p:txEl>
                                              <p:pRg st="2" end="2"/>
                                            </p:txEl>
                                          </p:spTgt>
                                        </p:tgtEl>
                                      </p:cBhvr>
                                    </p:animEffect>
                                  </p:childTnLst>
                                </p:cTn>
                              </p:par>
                            </p:childTnLst>
                          </p:cTn>
                        </p:par>
                        <p:par>
                          <p:cTn id="16" fill="hold">
                            <p:stCondLst>
                              <p:cond delay="10600"/>
                            </p:stCondLst>
                            <p:childTnLst>
                              <p:par>
                                <p:cTn id="17" presetID="6" presetClass="entr" presetSubtype="16"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circle(in)">
                                      <p:cBhvr>
                                        <p:cTn id="19" dur="5000"/>
                                        <p:tgtEl>
                                          <p:spTgt spid="4">
                                            <p:txEl>
                                              <p:pRg st="1" end="1"/>
                                            </p:txEl>
                                          </p:spTgt>
                                        </p:tgtEl>
                                      </p:cBhvr>
                                    </p:animEffect>
                                  </p:childTnLst>
                                </p:cTn>
                              </p:par>
                            </p:childTnLst>
                          </p:cTn>
                        </p:par>
                        <p:par>
                          <p:cTn id="20" fill="hold">
                            <p:stCondLst>
                              <p:cond delay="15600"/>
                            </p:stCondLst>
                            <p:childTnLst>
                              <p:par>
                                <p:cTn id="21" presetID="6" presetClass="entr" presetSubtype="16"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5000"/>
                                        <p:tgtEl>
                                          <p:spTgt spid="4">
                                            <p:txEl>
                                              <p:pRg st="2" end="2"/>
                                            </p:txEl>
                                          </p:spTgt>
                                        </p:tgtEl>
                                      </p:cBhvr>
                                    </p:animEffect>
                                  </p:childTnLst>
                                </p:cTn>
                              </p:par>
                            </p:childTnLst>
                          </p:cTn>
                        </p:par>
                        <p:par>
                          <p:cTn id="24" fill="hold">
                            <p:stCondLst>
                              <p:cond delay="20600"/>
                            </p:stCondLst>
                            <p:childTnLst>
                              <p:par>
                                <p:cTn id="25" presetID="6" presetClass="entr" presetSubtype="16" fill="hold"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5000"/>
                                        <p:tgtEl>
                                          <p:spTgt spid="4">
                                            <p:txEl>
                                              <p:pRg st="3" end="3"/>
                                            </p:txEl>
                                          </p:spTgt>
                                        </p:tgtEl>
                                      </p:cBhvr>
                                    </p:animEffect>
                                  </p:childTnLst>
                                </p:cTn>
                              </p:par>
                            </p:childTnLst>
                          </p:cTn>
                        </p:par>
                        <p:par>
                          <p:cTn id="28" fill="hold">
                            <p:stCondLst>
                              <p:cond delay="25600"/>
                            </p:stCondLst>
                            <p:childTnLst>
                              <p:par>
                                <p:cTn id="29" presetID="6" presetClass="entr" presetSubtype="16"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circle(in)">
                                      <p:cBhvr>
                                        <p:cTn id="31"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41EC2A5-A72C-4F99-9639-7A3849B2159E}"/>
              </a:ext>
            </a:extLst>
          </p:cNvPr>
          <p:cNvSpPr/>
          <p:nvPr/>
        </p:nvSpPr>
        <p:spPr>
          <a:xfrm>
            <a:off x="323967" y="614941"/>
            <a:ext cx="11211340" cy="21114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کودک تنها، به روی خاکریز آمد/صدهزاران چشم، قاب عکس کودک شد: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FF0000"/>
                </a:solidFill>
                <a:latin typeface="Calibri" panose="020F0502020204030204" pitchFamily="34" charset="0"/>
                <a:ea typeface="Calibri" panose="020F0502020204030204" pitchFamily="34" charset="0"/>
                <a:cs typeface="2  Baran" panose="00000400000000000000" pitchFamily="2" charset="-78"/>
              </a:rPr>
              <a:t>این کودک تنها( شهید محمد حسین فهمیده) به روی خاکریز آمد.صدها هزار نفر به او نگاه می‌کردند.</a:t>
            </a:r>
            <a:endParaRPr lang="en-US" sz="2800" b="1" dirty="0">
              <a:solidFill>
                <a:srgbClr val="FF0000"/>
              </a:solidFill>
              <a:latin typeface="Calibri" panose="020F0502020204030204" pitchFamily="34" charset="0"/>
              <a:ea typeface="Calibri" panose="020F0502020204030204" pitchFamily="34" charset="0"/>
              <a:cs typeface="2  Baran" panose="00000400000000000000" pitchFamily="2" charset="-78"/>
            </a:endParaRPr>
          </a:p>
          <a:p>
            <a:pPr algn="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صدهزاران چشم قاب عکس کودک شد:کنایه/ تشبیه، چشم: مشبه، قاب عکس: مشبه‌به</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
        <p:nvSpPr>
          <p:cNvPr id="3" name="Rectangle 2">
            <a:extLst>
              <a:ext uri="{FF2B5EF4-FFF2-40B4-BE49-F238E27FC236}">
                <a16:creationId xmlns:a16="http://schemas.microsoft.com/office/drawing/2014/main" xmlns="" id="{13C3C01B-F02E-4265-8DF2-1C86EDC59899}"/>
              </a:ext>
            </a:extLst>
          </p:cNvPr>
          <p:cNvSpPr/>
          <p:nvPr/>
        </p:nvSpPr>
        <p:spPr>
          <a:xfrm>
            <a:off x="656693" y="3200381"/>
            <a:ext cx="10878614" cy="20813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خط دشمن، گیج و سرگردان/چشم‌ها از این و آن پُرسان</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FF0000"/>
                </a:solidFill>
                <a:latin typeface="Calibri" panose="020F0502020204030204" pitchFamily="34" charset="0"/>
                <a:ea typeface="Calibri" panose="020F0502020204030204" pitchFamily="34" charset="0"/>
                <a:cs typeface="2  Baran" panose="00000400000000000000" pitchFamily="2" charset="-78"/>
              </a:rPr>
              <a:t>سپاه دشمن گیج و سرگشته بود.با نگاه از یکدیگر می‌پرسیدند...</a:t>
            </a:r>
            <a:endParaRPr lang="en-US" sz="2800" b="1" dirty="0">
              <a:solidFill>
                <a:srgbClr val="FF0000"/>
              </a:solidFill>
              <a:latin typeface="Calibri" panose="020F0502020204030204" pitchFamily="34" charset="0"/>
              <a:ea typeface="Calibri" panose="020F0502020204030204" pitchFamily="34" charset="0"/>
              <a:cs typeface="2  Baran" panose="00000400000000000000" pitchFamily="2" charset="-78"/>
            </a:endParaRPr>
          </a:p>
          <a:p>
            <a:pPr algn="r"/>
            <a:r>
              <a:rPr lang="fa-IR" sz="2800" b="1" dirty="0">
                <a:latin typeface="Calibri" panose="020F0502020204030204" pitchFamily="34" charset="0"/>
                <a:ea typeface="Calibri" panose="020F0502020204030204" pitchFamily="34" charset="0"/>
                <a:cs typeface="2  Baran" panose="00000400000000000000" pitchFamily="2" charset="-78"/>
              </a:rPr>
              <a:t> </a:t>
            </a: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سرگردان،پُرسان: قافیه/ خط دشمن: منظور خط سپاه دشمن/ چشم‌ها از این و آن پُرسان: تشخیص/چشم ها مجاز از دشمن </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Tree>
    <p:extLst>
      <p:ext uri="{BB962C8B-B14F-4D97-AF65-F5344CB8AC3E}">
        <p14:creationId xmlns:p14="http://schemas.microsoft.com/office/powerpoint/2010/main" xmlns="" val="3969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700"/>
                                        <p:tgtEl>
                                          <p:spTgt spid="2">
                                            <p:txEl>
                                              <p:pRg st="0" end="0"/>
                                            </p:txEl>
                                          </p:spTgt>
                                        </p:tgtEl>
                                      </p:cBhvr>
                                    </p:animEffect>
                                  </p:childTnLst>
                                </p:cTn>
                              </p:par>
                            </p:childTnLst>
                          </p:cTn>
                        </p:par>
                        <p:par>
                          <p:cTn id="8" fill="hold">
                            <p:stCondLst>
                              <p:cond delay="2700"/>
                            </p:stCondLst>
                            <p:childTnLst>
                              <p:par>
                                <p:cTn id="9" presetID="6" presetClass="entr" presetSubtype="16"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3000"/>
                                        <p:tgtEl>
                                          <p:spTgt spid="2">
                                            <p:txEl>
                                              <p:pRg st="1" end="1"/>
                                            </p:txEl>
                                          </p:spTgt>
                                        </p:tgtEl>
                                      </p:cBhvr>
                                    </p:animEffect>
                                  </p:childTnLst>
                                </p:cTn>
                              </p:par>
                            </p:childTnLst>
                          </p:cTn>
                        </p:par>
                        <p:par>
                          <p:cTn id="12" fill="hold">
                            <p:stCondLst>
                              <p:cond delay="5700"/>
                            </p:stCondLst>
                            <p:childTnLst>
                              <p:par>
                                <p:cTn id="13" presetID="6" presetClass="entr" presetSubtype="16" fill="hold" nodeType="afterEffect">
                                  <p:stCondLst>
                                    <p:cond delay="2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3000"/>
                                        <p:tgtEl>
                                          <p:spTgt spid="2">
                                            <p:txEl>
                                              <p:pRg st="2" end="2"/>
                                            </p:txEl>
                                          </p:spTgt>
                                        </p:tgtEl>
                                      </p:cBhvr>
                                    </p:animEffect>
                                  </p:childTnLst>
                                </p:cTn>
                              </p:par>
                            </p:childTnLst>
                          </p:cTn>
                        </p:par>
                        <p:par>
                          <p:cTn id="16" fill="hold">
                            <p:stCondLst>
                              <p:cond delay="8900"/>
                            </p:stCondLst>
                            <p:childTnLst>
                              <p:par>
                                <p:cTn id="17" presetID="6" presetClass="entr" presetSubtype="16"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par>
                          <p:cTn id="20" fill="hold">
                            <p:stCondLst>
                              <p:cond delay="10900"/>
                            </p:stCondLst>
                            <p:childTnLst>
                              <p:par>
                                <p:cTn id="21" presetID="6" presetClass="entr" presetSubtype="16" fill="hold" nodeType="afterEffect">
                                  <p:stCondLst>
                                    <p:cond delay="1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circle(in)">
                                      <p:cBhvr>
                                        <p:cTn id="23" dur="3000"/>
                                        <p:tgtEl>
                                          <p:spTgt spid="3">
                                            <p:txEl>
                                              <p:pRg st="1" end="1"/>
                                            </p:txEl>
                                          </p:spTgt>
                                        </p:tgtEl>
                                      </p:cBhvr>
                                    </p:animEffect>
                                  </p:childTnLst>
                                </p:cTn>
                              </p:par>
                            </p:childTnLst>
                          </p:cTn>
                        </p:par>
                        <p:par>
                          <p:cTn id="24" fill="hold">
                            <p:stCondLst>
                              <p:cond delay="14000"/>
                            </p:stCondLst>
                            <p:childTnLst>
                              <p:par>
                                <p:cTn id="25" presetID="6" presetClass="entr" presetSubtype="16"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817" y="384317"/>
            <a:ext cx="11370366" cy="33337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کیست این کودک/ او چه می‌خواهد از این میدان/ صحنه جانبازی است اینجا؟/ یا زمین بازی است اینجا؟</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b="1" dirty="0">
                <a:latin typeface="Calibri" panose="020F0502020204030204" pitchFamily="34" charset="0"/>
                <a:ea typeface="Calibri" panose="020F0502020204030204" pitchFamily="34" charset="0"/>
                <a:cs typeface="2  Baran" panose="00000400000000000000" pitchFamily="2" charset="-78"/>
              </a:rPr>
              <a:t>معنی: </a:t>
            </a:r>
            <a:r>
              <a:rPr lang="fa-IR" sz="2400" b="1" dirty="0">
                <a:solidFill>
                  <a:srgbClr val="FF0000"/>
                </a:solidFill>
                <a:latin typeface="Calibri" panose="020F0502020204030204" pitchFamily="34" charset="0"/>
                <a:ea typeface="Calibri" panose="020F0502020204030204" pitchFamily="34" charset="0"/>
                <a:cs typeface="2  Baran" panose="00000400000000000000" pitchFamily="2" charset="-78"/>
              </a:rPr>
              <a:t>این کودک کیست؟ در این میدان جنگ چه می‌خواهد؟ اینجا میدان از جان‌گذشتگی است؟ یا زمین بازی است؟  </a:t>
            </a:r>
            <a:endParaRPr lang="en-US" sz="2400" b="1" dirty="0">
              <a:solidFill>
                <a:srgbClr val="FF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قلمرو‌زبانی: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صحنه جانبازی است اینجا: اینجا صحنه جانبازی است: «است» فعل اسنادی، صحنه جانبازی: مسند/پرسش انکاری</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a:p>
            <a:pPr algn="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جانبازی، بازی: کلمات قافیه/ است، اینجا: تکرار </a:t>
            </a:r>
          </a:p>
        </p:txBody>
      </p:sp>
      <p:sp>
        <p:nvSpPr>
          <p:cNvPr id="5" name="Rectangle 4"/>
          <p:cNvSpPr/>
          <p:nvPr/>
        </p:nvSpPr>
        <p:spPr>
          <a:xfrm>
            <a:off x="267884" y="4063023"/>
            <a:ext cx="11513299" cy="24106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دشمنان کوردل اما/ در دلش خورشید ایمان را نمی‌دیدند/تیغ آتش‌خیز دستان را نمی‌دیدند:</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a:t>
            </a:r>
            <a:r>
              <a:rPr lang="fa-IR" sz="2800" dirty="0">
                <a:latin typeface="Calibri" panose="020F0502020204030204" pitchFamily="34" charset="0"/>
                <a:ea typeface="Calibri" panose="020F0502020204030204" pitchFamily="34" charset="0"/>
                <a:cs typeface="2  Baran" panose="00000400000000000000" pitchFamily="2" charset="-78"/>
              </a:rPr>
              <a:t> </a:t>
            </a:r>
            <a:r>
              <a:rPr lang="fa-IR" sz="2400" b="1" dirty="0">
                <a:solidFill>
                  <a:srgbClr val="C00000"/>
                </a:solidFill>
                <a:latin typeface="Calibri" panose="020F0502020204030204" pitchFamily="34" charset="0"/>
                <a:cs typeface="2  Baran" panose="00000400000000000000" pitchFamily="2" charset="-78"/>
              </a:rPr>
              <a:t>اما دشمنان گمراه و نادان، نور ایمان را در قلبش نمی‌دیدند. شمشیر( نارنجک) وی را نمی‌دیدند. (دستان، لقب زال، پدر رستم که دارای شمشیر بُران و تیزی بود. لقب دستان را سیمرغ به زال داد.)</a:t>
            </a:r>
            <a:endParaRPr lang="en-US" sz="2400" b="1" dirty="0">
              <a:solidFill>
                <a:srgbClr val="C00000"/>
              </a:solidFill>
              <a:latin typeface="Calibri" panose="020F0502020204030204" pitchFamily="34" charset="0"/>
              <a:cs typeface="2  Baran" panose="00000400000000000000" pitchFamily="2" charset="-78"/>
            </a:endParaRPr>
          </a:p>
          <a:p>
            <a:pPr algn="r"/>
            <a:r>
              <a:rPr lang="fa-IR" sz="2800" b="1" dirty="0">
                <a:latin typeface="Calibri" panose="020F0502020204030204" pitchFamily="34" charset="0"/>
                <a:ea typeface="Calibri" panose="020F0502020204030204" pitchFamily="34" charset="0"/>
                <a:cs typeface="2  Baran" panose="00000400000000000000" pitchFamily="2" charset="-78"/>
              </a:rPr>
              <a:t> </a:t>
            </a: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ایمان، دستان: قافیه/ را نمی‌دیدند: ردیف/ تلمیح به داستان‌های شاهنامه، داستان زال/ دل: مجاز از وجود/ خورشید ایمان: اضافۀ تشبیهی/ کوردل: کنایه از گمراه و نادان/ در ادبیات «دستان» نماد پهلوانی است. </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Tree>
    <p:extLst>
      <p:ext uri="{BB962C8B-B14F-4D97-AF65-F5344CB8AC3E}">
        <p14:creationId xmlns:p14="http://schemas.microsoft.com/office/powerpoint/2010/main" xmlns="" val="339715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4500" fill="hold"/>
                                        <p:tgtEl>
                                          <p:spTgt spid="5"/>
                                        </p:tgtEl>
                                        <p:attrNameLst>
                                          <p:attrName>ppt_x</p:attrName>
                                        </p:attrNameLst>
                                      </p:cBhvr>
                                      <p:tavLst>
                                        <p:tav tm="0">
                                          <p:val>
                                            <p:strVal val="#ppt_x"/>
                                          </p:val>
                                        </p:tav>
                                        <p:tav tm="100000">
                                          <p:val>
                                            <p:strVal val="#ppt_x"/>
                                          </p:val>
                                        </p:tav>
                                      </p:tavLst>
                                    </p:anim>
                                    <p:anim calcmode="lin" valueType="num">
                                      <p:cBhvr additive="base">
                                        <p:cTn id="14" dur="4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6713" y="327224"/>
            <a:ext cx="11118574" cy="31954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در نگاهش خشم و آتش را نمی‌دیدند/ بر کمانش تیر آرش را نمی‌دیدند/ در رگش خون سیاوش را نمی‌دیدند:</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b="1" dirty="0">
                <a:latin typeface="Calibri" panose="020F0502020204030204" pitchFamily="34" charset="0"/>
                <a:ea typeface="Calibri" panose="020F0502020204030204" pitchFamily="34" charset="0"/>
                <a:cs typeface="2  Baran" panose="00000400000000000000" pitchFamily="2" charset="-78"/>
              </a:rPr>
              <a:t>معنی: </a:t>
            </a:r>
            <a:r>
              <a:rPr lang="fa-IR" sz="2400" b="1" dirty="0">
                <a:solidFill>
                  <a:srgbClr val="C00000"/>
                </a:solidFill>
                <a:latin typeface="Calibri" panose="020F0502020204030204" pitchFamily="34" charset="0"/>
                <a:cs typeface="2  Baran" panose="00000400000000000000" pitchFamily="2" charset="-78"/>
              </a:rPr>
              <a:t>نگاه پُر از خشم و کینۀ او را نمی‌دیدند.تیر آرش را که در کمان او بود، و خونی که در رگ‌هایش جاری بود و از خون سیاوش بود، نمی‌دیدند( آنها نمی‌دانستند ارادۀ او، عصاره و دلیری تمام دلیرمردان تاریخ ایران است.) </a:t>
            </a:r>
            <a:endParaRPr lang="en-US" sz="24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آتش، آرش، سیاوش: قافیه/ کمان، تیر، رگ، خون: مراعات‌نظیر/ «آرش» نماد میهن‌دوستی و «سیاوش» نماد بی‌گناهی و پاکی است/ تلمیح به داستان‌های «سیاوش» و «آرش کمانگیر»/ واج آرایی«ش»/آتش وآرش:جناس</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
        <p:nvSpPr>
          <p:cNvPr id="4" name="Rectangle 3"/>
          <p:cNvSpPr/>
          <p:nvPr/>
        </p:nvSpPr>
        <p:spPr>
          <a:xfrm>
            <a:off x="231913" y="4125694"/>
            <a:ext cx="11423374" cy="24050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کودک ما بغض خود را خورد/ چشم در چشمان دشمن کرد/با صدایی صاف و روشن گفت:</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b="1" dirty="0">
                <a:latin typeface="Calibri" panose="020F0502020204030204" pitchFamily="34" charset="0"/>
                <a:ea typeface="Calibri" panose="020F0502020204030204" pitchFamily="34" charset="0"/>
                <a:cs typeface="2  Baran" panose="00000400000000000000" pitchFamily="2" charset="-78"/>
              </a:rPr>
              <a:t>معنی: </a:t>
            </a:r>
            <a:r>
              <a:rPr lang="fa-IR" sz="2400" b="1" dirty="0">
                <a:solidFill>
                  <a:srgbClr val="C00000"/>
                </a:solidFill>
                <a:latin typeface="Calibri" panose="020F0502020204030204" pitchFamily="34" charset="0"/>
                <a:cs typeface="2  Baran" panose="00000400000000000000" pitchFamily="2" charset="-78"/>
              </a:rPr>
              <a:t>کودک، ناراحتی و غصه‌ای را که در گلو داشت، بلعید( بر خویش تسلط یافت.) چشم‌هایش را به چشمان دشمن دوخت.( مقابل دشمن ایستاد) با صدایی بلند و آشکار گفت:...</a:t>
            </a:r>
            <a:endParaRPr lang="en-US" sz="24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ea typeface="Calibri" panose="020F0502020204030204" pitchFamily="34" charset="0"/>
                <a:cs typeface="B Kamran" panose="00000400000000000000" pitchFamily="2" charset="-78"/>
              </a:rPr>
              <a:t>قلمرو‌ادبی: </a:t>
            </a:r>
            <a:r>
              <a:rPr lang="fa-IR" sz="2800" b="1" dirty="0">
                <a:solidFill>
                  <a:srgbClr val="0070C0"/>
                </a:solidFill>
                <a:latin typeface="IRANSans" panose="020B0506030804020204" pitchFamily="34" charset="-78"/>
                <a:ea typeface="Calibri" panose="020F0502020204030204" pitchFamily="34" charset="0"/>
                <a:cs typeface="B Kamran" panose="00000400000000000000" pitchFamily="2" charset="-78"/>
              </a:rPr>
              <a:t>دشمن، روشن: قافیه/ بغض خود را خوردن: کنایه از مسلط شدن بر خود/واج آرایی«ش»/صدایی صاف و روشن:حس آمیزی</a:t>
            </a:r>
            <a:endParaRPr lang="en-US" sz="2800" b="1" dirty="0">
              <a:solidFill>
                <a:srgbClr val="0070C0"/>
              </a:solidFill>
              <a:latin typeface="IRANSans" panose="020B0506030804020204" pitchFamily="34" charset="-78"/>
              <a:ea typeface="Calibri" panose="020F0502020204030204" pitchFamily="34" charset="0"/>
              <a:cs typeface="B Kamran" panose="00000400000000000000" pitchFamily="2" charset="-78"/>
            </a:endParaRPr>
          </a:p>
        </p:txBody>
      </p:sp>
    </p:spTree>
    <p:extLst>
      <p:ext uri="{BB962C8B-B14F-4D97-AF65-F5344CB8AC3E}">
        <p14:creationId xmlns:p14="http://schemas.microsoft.com/office/powerpoint/2010/main" xmlns="" val="42356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300"/>
                                        <p:tgtEl>
                                          <p:spTgt spid="3"/>
                                        </p:tgtEl>
                                      </p:cBhvr>
                                    </p:animEffect>
                                    <p:anim calcmode="lin" valueType="num">
                                      <p:cBhvr>
                                        <p:cTn id="8" dur="2300" fill="hold"/>
                                        <p:tgtEl>
                                          <p:spTgt spid="3"/>
                                        </p:tgtEl>
                                        <p:attrNameLst>
                                          <p:attrName>ppt_x</p:attrName>
                                        </p:attrNameLst>
                                      </p:cBhvr>
                                      <p:tavLst>
                                        <p:tav tm="0">
                                          <p:val>
                                            <p:strVal val="#ppt_x"/>
                                          </p:val>
                                        </p:tav>
                                        <p:tav tm="100000">
                                          <p:val>
                                            <p:strVal val="#ppt_x"/>
                                          </p:val>
                                        </p:tav>
                                      </p:tavLst>
                                    </p:anim>
                                    <p:anim calcmode="lin" valueType="num">
                                      <p:cBhvr>
                                        <p:cTn id="9" dur="2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3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4900" fill="hold"/>
                                        <p:tgtEl>
                                          <p:spTgt spid="4"/>
                                        </p:tgtEl>
                                        <p:attrNameLst>
                                          <p:attrName>ppt_x</p:attrName>
                                        </p:attrNameLst>
                                      </p:cBhvr>
                                      <p:tavLst>
                                        <p:tav tm="0">
                                          <p:val>
                                            <p:strVal val="#ppt_x"/>
                                          </p:val>
                                        </p:tav>
                                        <p:tav tm="100000">
                                          <p:val>
                                            <p:strVal val="#ppt_x"/>
                                          </p:val>
                                        </p:tav>
                                      </p:tavLst>
                                    </p:anim>
                                    <p:anim calcmode="lin" valueType="num">
                                      <p:cBhvr additive="base">
                                        <p:cTn id="14" dur="49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ABF8CFF-EE86-4E6E-B146-CB5587200C98}"/>
              </a:ext>
            </a:extLst>
          </p:cNvPr>
          <p:cNvSpPr txBox="1"/>
          <p:nvPr/>
        </p:nvSpPr>
        <p:spPr>
          <a:xfrm>
            <a:off x="1143700" y="545177"/>
            <a:ext cx="10528851" cy="3627275"/>
          </a:xfrm>
          <a:prstGeom prst="rect">
            <a:avLst/>
          </a:prstGeom>
          <a:noFill/>
        </p:spPr>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آی، ای دشمن/ من حسین کوچک ایران زمین هستم/یک تنه با تانک‌ می‌جنگم/ مثل کوهی آهنین هستم/ من همین هستم:</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solidFill>
                  <a:schemeClr val="dk1"/>
                </a:solidFill>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ای دشمن، من حسین کوچک سرزمین ایران هستم. من تنهایی با تانک‌ می جنگم. من هم‌چون کوهی استوارم.آری این من هستم.</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آی، ای دشمن: دو شبه ‌جمله</a:t>
            </a:r>
            <a:endParaRPr lang="en-US" sz="2800" b="1" dirty="0">
              <a:solidFill>
                <a:srgbClr val="0070C0"/>
              </a:solidFill>
              <a:latin typeface="IRANSans" panose="020B0506030804020204" pitchFamily="34" charset="-78"/>
              <a:cs typeface="B Kam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زمین، آهنین،همین: قافیه/ هستم: ردیف / مثل کوهی آهنین: تشبیه/ من حسین کوچک ایران زمینم: تلمیح به واقعۀ عاشورا/زمین و همین :جناس </a:t>
            </a:r>
            <a:endParaRPr lang="en-US" sz="2800" b="1" dirty="0">
              <a:solidFill>
                <a:srgbClr val="0070C0"/>
              </a:solidFill>
              <a:latin typeface="IRANSans" panose="020B0506030804020204" pitchFamily="34" charset="-78"/>
              <a:cs typeface="B Kamran" panose="00000400000000000000" pitchFamily="2" charset="-78"/>
            </a:endParaRPr>
          </a:p>
        </p:txBody>
      </p:sp>
      <p:sp>
        <p:nvSpPr>
          <p:cNvPr id="5" name="Rectangle 4">
            <a:extLst>
              <a:ext uri="{FF2B5EF4-FFF2-40B4-BE49-F238E27FC236}">
                <a16:creationId xmlns:a16="http://schemas.microsoft.com/office/drawing/2014/main" xmlns="" id="{5D6F21AB-2E53-4E32-93FC-39C19496A3BA}"/>
              </a:ext>
            </a:extLst>
          </p:cNvPr>
          <p:cNvSpPr/>
          <p:nvPr/>
        </p:nvSpPr>
        <p:spPr>
          <a:xfrm>
            <a:off x="426682" y="4301979"/>
            <a:ext cx="11338635" cy="255602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400" b="1" dirty="0">
                <a:solidFill>
                  <a:srgbClr val="00B050"/>
                </a:solidFill>
                <a:latin typeface="IRANSans" panose="020B0506030804020204" pitchFamily="34" charset="-78"/>
                <a:cs typeface="IRANSans" panose="020B0506030804020204" pitchFamily="34" charset="-78"/>
              </a:rPr>
              <a:t>ناگهان تکبیر پَر وا کرد/ در میان آتش و باروت، غوغا کرد:</a:t>
            </a:r>
            <a:endParaRPr lang="en-US" sz="24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ناگهان فریاد اللّه‌اکبر بلند شد.در میان آشوب جنگ به مبارزه با تانک‌ها پرداخت.</a:t>
            </a: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وا، غوغا: قافیه/ کرد: ردیف/ تکبیر پَر وا کرد: تشخیص/ پَر وا کرد: منظور شروع به پرواز کرد( در اینجا یعنی بلند شد)/ آتش، باروت: مراعات‌نظیر </a:t>
            </a:r>
            <a:endParaRPr lang="en-US" sz="2800" b="1" dirty="0">
              <a:solidFill>
                <a:srgbClr val="0070C0"/>
              </a:solidFill>
              <a:latin typeface="IRANSans" panose="020B0506030804020204" pitchFamily="34" charset="-78"/>
              <a:cs typeface="B Kamran" panose="00000400000000000000" pitchFamily="2" charset="-78"/>
            </a:endParaRPr>
          </a:p>
          <a:p>
            <a:pPr algn="r">
              <a:lnSpc>
                <a:spcPct val="107000"/>
              </a:lnSpc>
              <a:spcAft>
                <a:spcPts val="800"/>
              </a:spcAft>
            </a:pPr>
            <a:endParaRPr lang="en-US" sz="2400" dirty="0">
              <a:solidFill>
                <a:srgbClr val="C00000"/>
              </a:solidFill>
              <a:effectLst/>
              <a:latin typeface="Calibri" panose="020F0502020204030204" pitchFamily="34" charset="0"/>
              <a:ea typeface="Calibri" panose="020F0502020204030204" pitchFamily="34" charset="0"/>
              <a:cs typeface="2  Baran" panose="00000400000000000000" pitchFamily="2" charset="-78"/>
            </a:endParaRPr>
          </a:p>
        </p:txBody>
      </p:sp>
    </p:spTree>
    <p:extLst>
      <p:ext uri="{BB962C8B-B14F-4D97-AF65-F5344CB8AC3E}">
        <p14:creationId xmlns:p14="http://schemas.microsoft.com/office/powerpoint/2010/main" xmlns="" val="25211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900" fill="hold"/>
                                        <p:tgtEl>
                                          <p:spTgt spid="3"/>
                                        </p:tgtEl>
                                        <p:attrNameLst>
                                          <p:attrName>ppt_x</p:attrName>
                                        </p:attrNameLst>
                                      </p:cBhvr>
                                      <p:tavLst>
                                        <p:tav tm="0">
                                          <p:val>
                                            <p:strVal val="#ppt_x"/>
                                          </p:val>
                                        </p:tav>
                                        <p:tav tm="100000">
                                          <p:val>
                                            <p:strVal val="#ppt_x"/>
                                          </p:val>
                                        </p:tav>
                                      </p:tavLst>
                                    </p:anim>
                                    <p:anim calcmode="lin" valueType="num">
                                      <p:cBhvr additive="base">
                                        <p:cTn id="8" dur="29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9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8200" fill="hold"/>
                                        <p:tgtEl>
                                          <p:spTgt spid="5"/>
                                        </p:tgtEl>
                                        <p:attrNameLst>
                                          <p:attrName>ppt_x</p:attrName>
                                        </p:attrNameLst>
                                      </p:cBhvr>
                                      <p:tavLst>
                                        <p:tav tm="0">
                                          <p:val>
                                            <p:strVal val="#ppt_x"/>
                                          </p:val>
                                        </p:tav>
                                        <p:tav tm="100000">
                                          <p:val>
                                            <p:strVal val="#ppt_x"/>
                                          </p:val>
                                        </p:tav>
                                      </p:tavLst>
                                    </p:anim>
                                    <p:anim calcmode="lin" valueType="num">
                                      <p:cBhvr additive="base">
                                        <p:cTn id="13" dur="8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06B0055-D249-4043-8E31-060396EB2515}"/>
              </a:ext>
            </a:extLst>
          </p:cNvPr>
          <p:cNvSpPr txBox="1"/>
          <p:nvPr/>
        </p:nvSpPr>
        <p:spPr>
          <a:xfrm>
            <a:off x="1079660" y="650790"/>
            <a:ext cx="10244714" cy="2602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کودکی از جنس نارنجک/ در دهان تانک‌ها اُفتاد: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کودکی که گویی تار و پود وجود او را از نارنجک سرشته بودند( سراپایش پُر از نارنجک شده بود)، زیر تانک‌ها رفت.</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1800" b="1" dirty="0">
                <a:latin typeface="Calibri" panose="020F0502020204030204" pitchFamily="34" charset="0"/>
                <a:ea typeface="Calibri" panose="020F0502020204030204" pitchFamily="34" charset="0"/>
                <a:cs typeface="2  Baran" panose="00000400000000000000" pitchFamily="2" charset="-78"/>
              </a:rPr>
              <a:t> </a:t>
            </a: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دهان تانک: تشخیص/نارنجک، تانک: مراعات‌نظیر/در دهان تانک ها افتادن :کنایه از مورد هجوم تانک ها قرار گرفتن</a:t>
            </a:r>
            <a:endParaRPr lang="en-US" sz="2800" b="1" dirty="0">
              <a:solidFill>
                <a:srgbClr val="0070C0"/>
              </a:solidFill>
              <a:latin typeface="IRANSans" panose="020B0506030804020204" pitchFamily="34" charset="-78"/>
              <a:cs typeface="B Kamran" panose="00000400000000000000" pitchFamily="2" charset="-78"/>
            </a:endParaRPr>
          </a:p>
        </p:txBody>
      </p:sp>
      <p:sp>
        <p:nvSpPr>
          <p:cNvPr id="8" name="TextBox 7">
            <a:extLst>
              <a:ext uri="{FF2B5EF4-FFF2-40B4-BE49-F238E27FC236}">
                <a16:creationId xmlns:a16="http://schemas.microsoft.com/office/drawing/2014/main" xmlns="" id="{903BD62C-8346-4A40-A1C3-43CAD7F1F549}"/>
              </a:ext>
            </a:extLst>
          </p:cNvPr>
          <p:cNvSpPr txBox="1"/>
          <p:nvPr/>
        </p:nvSpPr>
        <p:spPr>
          <a:xfrm>
            <a:off x="1298713" y="3159421"/>
            <a:ext cx="10150366" cy="26026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لحظه‌ای دیگر/ از تمام تانک‌ها تنها/تَلی از خاکستر خاموش/ ماند روی دست‌های دشت:</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b="1" dirty="0">
                <a:latin typeface="Calibri" panose="020F0502020204030204" pitchFamily="34" charset="0"/>
                <a:ea typeface="Calibri" panose="020F0502020204030204" pitchFamily="34" charset="0"/>
                <a:cs typeface="2  Baran" panose="00000400000000000000" pitchFamily="2" charset="-78"/>
              </a:rPr>
              <a:t>معنی:</a:t>
            </a:r>
            <a:r>
              <a:rPr lang="fa-IR" sz="1800" b="1" dirty="0">
                <a:latin typeface="Calibri" panose="020F0502020204030204" pitchFamily="34" charset="0"/>
                <a:ea typeface="Calibri" panose="020F0502020204030204" pitchFamily="34" charset="0"/>
                <a:cs typeface="2  Baran" panose="00000400000000000000" pitchFamily="2" charset="-78"/>
              </a:rPr>
              <a:t> </a:t>
            </a:r>
            <a:r>
              <a:rPr lang="fa-IR" sz="2800" b="1" dirty="0">
                <a:solidFill>
                  <a:srgbClr val="C00000"/>
                </a:solidFill>
                <a:latin typeface="Calibri" panose="020F0502020204030204" pitchFamily="34" charset="0"/>
                <a:cs typeface="2  Baran" panose="00000400000000000000" pitchFamily="2" charset="-78"/>
              </a:rPr>
              <a:t>چند لحظۀ بعد، دیگر از تمام تانک‌ها فقط خاکستر سرد و بی‌جان بر دشت باقی مانده بود.</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واج آرایی«ت»/دست‌های دشت: تشخیص/ دست و دشت: جناس ناقص اختلافی</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136980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100" fill="hold"/>
                                        <p:tgtEl>
                                          <p:spTgt spid="7"/>
                                        </p:tgtEl>
                                        <p:attrNameLst>
                                          <p:attrName>ppt_x</p:attrName>
                                        </p:attrNameLst>
                                      </p:cBhvr>
                                      <p:tavLst>
                                        <p:tav tm="0">
                                          <p:val>
                                            <p:strVal val="#ppt_x"/>
                                          </p:val>
                                        </p:tav>
                                        <p:tav tm="100000">
                                          <p:val>
                                            <p:strVal val="#ppt_x"/>
                                          </p:val>
                                        </p:tav>
                                      </p:tavLst>
                                    </p:anim>
                                    <p:anim calcmode="lin" valueType="num">
                                      <p:cBhvr additive="base">
                                        <p:cTn id="8" dur="31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31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3900" fill="hold"/>
                                        <p:tgtEl>
                                          <p:spTgt spid="8"/>
                                        </p:tgtEl>
                                        <p:attrNameLst>
                                          <p:attrName>ppt_x</p:attrName>
                                        </p:attrNameLst>
                                      </p:cBhvr>
                                      <p:tavLst>
                                        <p:tav tm="0">
                                          <p:val>
                                            <p:strVal val="#ppt_x"/>
                                          </p:val>
                                        </p:tav>
                                        <p:tav tm="100000">
                                          <p:val>
                                            <p:strVal val="#ppt_x"/>
                                          </p:val>
                                        </p:tav>
                                      </p:tavLst>
                                    </p:anim>
                                    <p:anim calcmode="lin" valueType="num">
                                      <p:cBhvr additive="base">
                                        <p:cTn id="13" dur="39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3" name="Rectangle 2"/>
          <p:cNvSpPr/>
          <p:nvPr/>
        </p:nvSpPr>
        <p:spPr>
          <a:xfrm>
            <a:off x="6968403" y="528935"/>
            <a:ext cx="4830169" cy="1446550"/>
          </a:xfrm>
          <a:prstGeom prst="rect">
            <a:avLst/>
          </a:prstGeom>
          <a:noFill/>
        </p:spPr>
        <p:txBody>
          <a:bodyPr wrap="none" lIns="91440" tIns="45720" rIns="91440" bIns="45720">
            <a:spAutoFit/>
          </a:bodyPr>
          <a:lstStyle/>
          <a:p>
            <a:pPr algn="ctr"/>
            <a:r>
              <a:rPr lang="fa-IR" sz="8800" b="1"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cs typeface="2  Nazanin Outline" panose="00000400000000000000" pitchFamily="2" charset="-78"/>
              </a:rPr>
              <a:t>درس دهم:</a:t>
            </a:r>
            <a:endParaRPr lang="en-US" sz="8800" b="1" cap="none" spc="0"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cs typeface="2  Nazanin Outline" panose="00000400000000000000" pitchFamily="2" charset="-78"/>
            </a:endParaRPr>
          </a:p>
        </p:txBody>
      </p:sp>
      <p:sp>
        <p:nvSpPr>
          <p:cNvPr id="4" name="Rectangle 3"/>
          <p:cNvSpPr/>
          <p:nvPr/>
        </p:nvSpPr>
        <p:spPr>
          <a:xfrm>
            <a:off x="3012547" y="2105561"/>
            <a:ext cx="4860626" cy="1323439"/>
          </a:xfrm>
          <a:prstGeom prst="rect">
            <a:avLst/>
          </a:prstGeom>
          <a:noFill/>
        </p:spPr>
        <p:txBody>
          <a:bodyPr wrap="none" lIns="91440" tIns="45720" rIns="91440" bIns="45720">
            <a:spAutoFit/>
          </a:bodyPr>
          <a:lstStyle/>
          <a:p>
            <a:pPr algn="ctr"/>
            <a:r>
              <a:rPr lang="fa-IR" sz="8000" b="1" cap="none" spc="0"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cs typeface="2  Nazanin Outline" panose="00000400000000000000" pitchFamily="2" charset="-78"/>
              </a:rPr>
              <a:t>آرشی دیگر</a:t>
            </a:r>
            <a:endParaRPr lang="en-US" sz="8000" b="1" cap="none" spc="0" dirty="0">
              <a:ln w="12700">
                <a:solidFill>
                  <a:schemeClr val="tx2">
                    <a:lumMod val="75000"/>
                  </a:schemeClr>
                </a:solidFill>
                <a:prstDash val="solid"/>
              </a:ln>
              <a:solidFill>
                <a:srgbClr val="FF0066"/>
              </a:solidFill>
              <a:effectLst>
                <a:outerShdw dist="38100" dir="2640000" algn="bl" rotWithShape="0">
                  <a:schemeClr val="tx2">
                    <a:lumMod val="75000"/>
                  </a:schemeClr>
                </a:outerShdw>
              </a:effectLst>
              <a:cs typeface="2  Nazanin Outline" panose="00000400000000000000" pitchFamily="2" charset="-78"/>
            </a:endParaRPr>
          </a:p>
        </p:txBody>
      </p:sp>
    </p:spTree>
    <p:extLst>
      <p:ext uri="{BB962C8B-B14F-4D97-AF65-F5344CB8AC3E}">
        <p14:creationId xmlns:p14="http://schemas.microsoft.com/office/powerpoint/2010/main" xmlns="" val="138251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par>
                          <p:cTn id="8" fill="hold">
                            <p:stCondLst>
                              <p:cond delay="3000"/>
                            </p:stCondLst>
                            <p:childTnLst>
                              <p:par>
                                <p:cTn id="9" presetID="45" presetClass="entr" presetSubtype="0" fill="hold" nodeType="afterEffect">
                                  <p:stCondLst>
                                    <p:cond delay="1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5D0215F-E20C-49DB-847A-132784A777F5}"/>
              </a:ext>
            </a:extLst>
          </p:cNvPr>
          <p:cNvSpPr/>
          <p:nvPr/>
        </p:nvSpPr>
        <p:spPr>
          <a:xfrm>
            <a:off x="701035" y="3429000"/>
            <a:ext cx="10789930" cy="30636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شهر یکباره به هوش آمد/چشم اشک‌آلوده را واکرد/ بر فراز گنبدی زیبا/ پرچم خود را تماشا کرد: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مردم شهر پس از این واقعۀ بزرگ به خود آمدند. چشم‌های اشکبارشان را گشودند. بر بلندای مسجدی، پرچم ایران را به تماشا نشستند.</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وا، زیبا، ما، تماشا: قافیه/ شهر یکباره به هوش آمد: تشخیص /شهر مجاز از مردم / به هوش آمدن: کنایه از آگاه شدن/</a:t>
            </a:r>
            <a:r>
              <a:rPr lang="fa-IR" sz="2800" b="1" dirty="0">
                <a:solidFill>
                  <a:srgbClr val="00B050"/>
                </a:solidFill>
                <a:latin typeface="IRANSans" panose="020B0506030804020204" pitchFamily="34" charset="-78"/>
                <a:cs typeface="IRANSans" panose="020B0506030804020204" pitchFamily="34" charset="-78"/>
              </a:rPr>
              <a:t> </a:t>
            </a:r>
            <a:r>
              <a:rPr lang="fa-IR" sz="2800" b="1" dirty="0">
                <a:solidFill>
                  <a:srgbClr val="0070C0"/>
                </a:solidFill>
                <a:latin typeface="IRANSans" panose="020B0506030804020204" pitchFamily="34" charset="-78"/>
                <a:cs typeface="B Kamran" panose="00000400000000000000" pitchFamily="2" charset="-78"/>
              </a:rPr>
              <a:t>چشم اشک‌آلوده را واکرد: تشخیص</a:t>
            </a:r>
            <a:endParaRPr lang="en-US" sz="2800" b="1" dirty="0">
              <a:solidFill>
                <a:srgbClr val="0070C0"/>
              </a:solidFill>
              <a:latin typeface="IRANSans" panose="020B0506030804020204" pitchFamily="34" charset="-78"/>
              <a:cs typeface="B Kamran" panose="00000400000000000000" pitchFamily="2" charset="-78"/>
            </a:endParaRPr>
          </a:p>
        </p:txBody>
      </p:sp>
      <p:sp>
        <p:nvSpPr>
          <p:cNvPr id="3" name="TextBox 2">
            <a:extLst>
              <a:ext uri="{FF2B5EF4-FFF2-40B4-BE49-F238E27FC236}">
                <a16:creationId xmlns:a16="http://schemas.microsoft.com/office/drawing/2014/main" xmlns="" id="{5707F589-986B-4260-BB5D-68B0A2DEC676}"/>
              </a:ext>
            </a:extLst>
          </p:cNvPr>
          <p:cNvSpPr txBox="1"/>
          <p:nvPr/>
        </p:nvSpPr>
        <p:spPr>
          <a:xfrm>
            <a:off x="995243" y="365341"/>
            <a:ext cx="10495722" cy="306365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1">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آسمان از شوق دَف می‌زد/ شط خرمشهر کَف می‌زد: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400" dirty="0">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آسمان از شادی، جشن به‌پا کرده بود. رود خرمشهر از شوق در جوش‌و‌خروش بود و انگار کف می‌زد.</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دف، کف: قافیه/ دَف، کَف: جناس / دَف زدن آسمان و کَف زدن شط: تشخیص/ دف زدن آسمان و کف زدن شط: کنایه از شادمانی کردن/ کَف: دو معنی دارد( آرایۀ ایهام) 1- دست 2- کفی که از حرکت آب رود، حاصل می‌شود.       </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100212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0" fill="hold"/>
                                        <p:tgtEl>
                                          <p:spTgt spid="3"/>
                                        </p:tgtEl>
                                        <p:attrNameLst>
                                          <p:attrName>ppt_x</p:attrName>
                                        </p:attrNameLst>
                                      </p:cBhvr>
                                      <p:tavLst>
                                        <p:tav tm="0">
                                          <p:val>
                                            <p:strVal val="#ppt_x"/>
                                          </p:val>
                                        </p:tav>
                                        <p:tav tm="100000">
                                          <p:val>
                                            <p:strVal val="#ppt_x"/>
                                          </p:val>
                                        </p:tav>
                                      </p:tavLst>
                                    </p:anim>
                                    <p:anim calcmode="lin" valueType="num">
                                      <p:cBhvr additive="base">
                                        <p:cTn id="8" dur="2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4700"/>
                                        <p:tgtEl>
                                          <p:spTgt spid="2"/>
                                        </p:tgtEl>
                                      </p:cBhvr>
                                    </p:animEffect>
                                    <p:anim calcmode="lin" valueType="num">
                                      <p:cBhvr>
                                        <p:cTn id="13" dur="4700" fill="hold"/>
                                        <p:tgtEl>
                                          <p:spTgt spid="2"/>
                                        </p:tgtEl>
                                        <p:attrNameLst>
                                          <p:attrName>ppt_x</p:attrName>
                                        </p:attrNameLst>
                                      </p:cBhvr>
                                      <p:tavLst>
                                        <p:tav tm="0">
                                          <p:val>
                                            <p:strVal val="#ppt_x"/>
                                          </p:val>
                                        </p:tav>
                                        <p:tav tm="100000">
                                          <p:val>
                                            <p:strVal val="#ppt_x"/>
                                          </p:val>
                                        </p:tav>
                                      </p:tavLst>
                                    </p:anim>
                                    <p:anim calcmode="lin" valueType="num">
                                      <p:cBhvr>
                                        <p:cTn id="14" dur="47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AD6352A-AD32-44D2-9471-61EE47CE5F1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52941" y="474346"/>
            <a:ext cx="9607824" cy="3015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xmlns="" id="{31065533-2683-4E12-866E-3E2F185D3CE2}"/>
              </a:ext>
            </a:extLst>
          </p:cNvPr>
          <p:cNvSpPr txBox="1"/>
          <p:nvPr/>
        </p:nvSpPr>
        <p:spPr>
          <a:xfrm>
            <a:off x="2343981" y="3605135"/>
            <a:ext cx="8907114" cy="1200329"/>
          </a:xfrm>
          <a:prstGeom prst="rect">
            <a:avLst/>
          </a:prstGeom>
          <a:noFill/>
        </p:spPr>
        <p:txBody>
          <a:bodyPr wrap="square">
            <a:spAutoFit/>
          </a:bodyPr>
          <a:lstStyle/>
          <a:p>
            <a:pPr algn="r"/>
            <a:r>
              <a:rPr lang="fa-IR" b="0" i="0" dirty="0">
                <a:solidFill>
                  <a:srgbClr val="0000FF"/>
                </a:solidFill>
                <a:effectLst/>
                <a:latin typeface="IRANSans" panose="020B0506030804020204" pitchFamily="34" charset="-78"/>
                <a:cs typeface="IRANSans" panose="020B0506030804020204" pitchFamily="34" charset="-78"/>
              </a:rPr>
              <a:t>1-</a:t>
            </a:r>
          </a:p>
          <a:p>
            <a:pPr algn="r"/>
            <a:r>
              <a:rPr lang="fa-IR" b="0" i="0" dirty="0">
                <a:solidFill>
                  <a:srgbClr val="0000FF"/>
                </a:solidFill>
                <a:effectLst/>
                <a:latin typeface="IRANSans" panose="020B0506030804020204" pitchFamily="34" charset="-78"/>
                <a:cs typeface="IRANSans" panose="020B0506030804020204" pitchFamily="34" charset="-78"/>
              </a:rPr>
              <a:t>*کیست این کودک؟! / او چه می‌خواهد از این میدان؟!</a:t>
            </a:r>
            <a:r>
              <a:rPr lang="fa-IR" dirty="0"/>
              <a:t/>
            </a:r>
            <a:br>
              <a:rPr lang="fa-IR" dirty="0"/>
            </a:br>
            <a:r>
              <a:rPr lang="fa-IR" dirty="0">
                <a:solidFill>
                  <a:srgbClr val="0000FF"/>
                </a:solidFill>
                <a:latin typeface="IRANSans" panose="020B0506030804020204" pitchFamily="34" charset="-78"/>
                <a:cs typeface="IRANSans" panose="020B0506030804020204" pitchFamily="34" charset="-78"/>
              </a:rPr>
              <a:t>*</a:t>
            </a:r>
            <a:r>
              <a:rPr lang="fa-IR" b="0" i="0" dirty="0">
                <a:solidFill>
                  <a:srgbClr val="0000FF"/>
                </a:solidFill>
                <a:effectLst/>
                <a:latin typeface="IRANSans" panose="020B0506030804020204" pitchFamily="34" charset="-78"/>
                <a:cs typeface="IRANSans" panose="020B0506030804020204" pitchFamily="34" charset="-78"/>
              </a:rPr>
              <a:t>کودک ما بغض خود را خورد </a:t>
            </a:r>
          </a:p>
          <a:p>
            <a:pPr algn="r"/>
            <a:r>
              <a:rPr lang="fa-IR" b="0" i="0" dirty="0">
                <a:solidFill>
                  <a:srgbClr val="0000FF"/>
                </a:solidFill>
                <a:effectLst/>
                <a:latin typeface="IRANSans" panose="020B0506030804020204" pitchFamily="34" charset="-78"/>
                <a:cs typeface="IRANSans" panose="020B0506030804020204" pitchFamily="34" charset="-78"/>
              </a:rPr>
              <a:t>*کودکی از جنس نارنجک / در دهان تانک‌ها افتاد.</a:t>
            </a:r>
            <a:endParaRPr lang="fa-IR" dirty="0"/>
          </a:p>
        </p:txBody>
      </p:sp>
      <p:sp>
        <p:nvSpPr>
          <p:cNvPr id="6" name="TextBox 5">
            <a:extLst>
              <a:ext uri="{FF2B5EF4-FFF2-40B4-BE49-F238E27FC236}">
                <a16:creationId xmlns:a16="http://schemas.microsoft.com/office/drawing/2014/main" xmlns="" id="{B275040E-5915-4E11-B452-AB4D436A8D44}"/>
              </a:ext>
            </a:extLst>
          </p:cNvPr>
          <p:cNvSpPr txBox="1"/>
          <p:nvPr/>
        </p:nvSpPr>
        <p:spPr>
          <a:xfrm>
            <a:off x="361121" y="4920880"/>
            <a:ext cx="10889974" cy="646331"/>
          </a:xfrm>
          <a:prstGeom prst="rect">
            <a:avLst/>
          </a:prstGeom>
          <a:noFill/>
        </p:spPr>
        <p:txBody>
          <a:bodyPr wrap="square">
            <a:spAutoFit/>
          </a:bodyPr>
          <a:lstStyle/>
          <a:p>
            <a:pPr algn="r"/>
            <a:r>
              <a:rPr lang="fa-IR" b="0" i="0" dirty="0">
                <a:solidFill>
                  <a:srgbClr val="0000FF"/>
                </a:solidFill>
                <a:effectLst/>
                <a:latin typeface="IRANSans" panose="020B0506030804020204" pitchFamily="34" charset="-78"/>
                <a:cs typeface="IRANSans" panose="020B0506030804020204" pitchFamily="34" charset="-78"/>
              </a:rPr>
              <a:t>2-منظور این است که ارتش عراق تنها نبود، بلکه نیمی از قدرت‌های بزرگ دنیا و کشورهای جهان همراه و پشتیبان او بودند اما در مقابل ایران فقط به نیروهای خودش و به امید به خدا متکی بود.</a:t>
            </a:r>
            <a:endParaRPr lang="fa-IR" dirty="0"/>
          </a:p>
        </p:txBody>
      </p:sp>
      <p:sp>
        <p:nvSpPr>
          <p:cNvPr id="8" name="TextBox 7">
            <a:extLst>
              <a:ext uri="{FF2B5EF4-FFF2-40B4-BE49-F238E27FC236}">
                <a16:creationId xmlns:a16="http://schemas.microsoft.com/office/drawing/2014/main" xmlns="" id="{9F8C4150-CFBC-41A9-A493-9071971517B9}"/>
              </a:ext>
            </a:extLst>
          </p:cNvPr>
          <p:cNvSpPr txBox="1"/>
          <p:nvPr/>
        </p:nvSpPr>
        <p:spPr>
          <a:xfrm>
            <a:off x="940904" y="5798042"/>
            <a:ext cx="10310191" cy="646331"/>
          </a:xfrm>
          <a:prstGeom prst="rect">
            <a:avLst/>
          </a:prstGeom>
          <a:noFill/>
        </p:spPr>
        <p:txBody>
          <a:bodyPr wrap="square">
            <a:spAutoFit/>
          </a:bodyPr>
          <a:lstStyle/>
          <a:p>
            <a:pPr algn="r"/>
            <a:r>
              <a:rPr lang="fa-IR" b="0" i="0" dirty="0">
                <a:solidFill>
                  <a:srgbClr val="0000FF"/>
                </a:solidFill>
                <a:effectLst/>
                <a:latin typeface="IRANSans" panose="020B0506030804020204" pitchFamily="34" charset="-78"/>
                <a:cs typeface="IRANSans" panose="020B0506030804020204" pitchFamily="34" charset="-78"/>
              </a:rPr>
              <a:t>3-هر دو مربوط به ادبیات پایداری و وطن دوستی هستند و این که وطن چون مادر است و باید در راه آن فداکاری کرد.</a:t>
            </a:r>
            <a:endParaRPr lang="fa-IR" dirty="0"/>
          </a:p>
        </p:txBody>
      </p:sp>
    </p:spTree>
    <p:extLst>
      <p:ext uri="{BB962C8B-B14F-4D97-AF65-F5344CB8AC3E}">
        <p14:creationId xmlns:p14="http://schemas.microsoft.com/office/powerpoint/2010/main" xmlns="" val="18659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3709D9A-6790-435B-BE61-E3BC73DE565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94852" y="396692"/>
            <a:ext cx="6344348" cy="6064615"/>
          </a:xfrm>
          <a:prstGeom prst="rect">
            <a:avLst/>
          </a:prstGeom>
        </p:spPr>
      </p:pic>
      <p:sp>
        <p:nvSpPr>
          <p:cNvPr id="8" name="TextBox 7">
            <a:extLst>
              <a:ext uri="{FF2B5EF4-FFF2-40B4-BE49-F238E27FC236}">
                <a16:creationId xmlns:a16="http://schemas.microsoft.com/office/drawing/2014/main" xmlns="" id="{DCE587C6-9DBE-42A8-99F6-31E97AA24F1B}"/>
              </a:ext>
            </a:extLst>
          </p:cNvPr>
          <p:cNvSpPr txBox="1"/>
          <p:nvPr/>
        </p:nvSpPr>
        <p:spPr>
          <a:xfrm>
            <a:off x="430696" y="4347577"/>
            <a:ext cx="4479235" cy="369332"/>
          </a:xfrm>
          <a:prstGeom prst="rect">
            <a:avLst/>
          </a:prstGeom>
          <a:noFill/>
        </p:spPr>
        <p:txBody>
          <a:bodyPr wrap="square">
            <a:spAutoFit/>
          </a:bodyPr>
          <a:lstStyle/>
          <a:p>
            <a:pPr algn="r"/>
            <a:r>
              <a:rPr lang="fa-IR" sz="18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rPr>
              <a:t>اشاره به داستان حضرت یوسف(ع)</a:t>
            </a:r>
            <a:endParaRPr lang="en-US" sz="18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cs typeface="+mj-cs"/>
            </a:endParaRPr>
          </a:p>
        </p:txBody>
      </p:sp>
      <p:sp>
        <p:nvSpPr>
          <p:cNvPr id="10" name="TextBox 9">
            <a:extLst>
              <a:ext uri="{FF2B5EF4-FFF2-40B4-BE49-F238E27FC236}">
                <a16:creationId xmlns:a16="http://schemas.microsoft.com/office/drawing/2014/main" xmlns="" id="{C6361B1E-6D74-4ACC-BC16-9950E47E0A1B}"/>
              </a:ext>
            </a:extLst>
          </p:cNvPr>
          <p:cNvSpPr txBox="1"/>
          <p:nvPr/>
        </p:nvSpPr>
        <p:spPr>
          <a:xfrm>
            <a:off x="430696" y="5219776"/>
            <a:ext cx="5274364" cy="369332"/>
          </a:xfrm>
          <a:prstGeom prst="rect">
            <a:avLst/>
          </a:prstGeom>
          <a:noFill/>
        </p:spPr>
        <p:txBody>
          <a:bodyPr wrap="square">
            <a:spAutoFit/>
          </a:bodyPr>
          <a:lstStyle/>
          <a:p>
            <a:pPr algn="ctr"/>
            <a:r>
              <a:rPr lang="fa-IR" sz="18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rPr>
              <a:t>اشاره به داستان حضرت ابراهیم(ع)</a:t>
            </a:r>
            <a:endParaRPr lang="en-US" sz="1800" b="1" cap="none" spc="0"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xmlns="" val="130821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F794E8B-5F9D-4155-BB1F-1A5C83B4AF9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12904" y="379989"/>
            <a:ext cx="6382666" cy="60980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xmlns="" id="{D9AD636D-D5F1-434F-9D73-7C63E5E1A0D3}"/>
              </a:ext>
            </a:extLst>
          </p:cNvPr>
          <p:cNvSpPr txBox="1"/>
          <p:nvPr/>
        </p:nvSpPr>
        <p:spPr>
          <a:xfrm>
            <a:off x="3312308" y="1189076"/>
            <a:ext cx="1345240" cy="1615827"/>
          </a:xfrm>
          <a:prstGeom prst="rect">
            <a:avLst/>
          </a:prstGeom>
          <a:noFill/>
        </p:spPr>
        <p:txBody>
          <a:bodyPr wrap="none" rtlCol="1">
            <a:spAutoFit/>
          </a:bodyPr>
          <a:lstStyle/>
          <a:p>
            <a:pPr>
              <a:lnSpc>
                <a:spcPct val="150000"/>
              </a:lnSpc>
            </a:pPr>
            <a:r>
              <a:rPr lang="fa-IR" dirty="0">
                <a:solidFill>
                  <a:srgbClr val="00B050"/>
                </a:solidFill>
                <a:latin typeface="IRANSans" panose="020B0506030804020204" pitchFamily="34" charset="-78"/>
                <a:cs typeface="IRANSans" panose="020B0506030804020204" pitchFamily="34" charset="-78"/>
              </a:rPr>
              <a:t>1- </a:t>
            </a:r>
            <a:r>
              <a:rPr lang="fa-IR" dirty="0">
                <a:solidFill>
                  <a:srgbClr val="FF0066"/>
                </a:solidFill>
                <a:latin typeface="IRANSans" panose="020B0506030804020204" pitchFamily="34" charset="-78"/>
                <a:cs typeface="IRANSans" panose="020B0506030804020204" pitchFamily="34" charset="-78"/>
              </a:rPr>
              <a:t>غوقا:غوغا</a:t>
            </a:r>
          </a:p>
          <a:p>
            <a:pPr>
              <a:lnSpc>
                <a:spcPct val="150000"/>
              </a:lnSpc>
            </a:pPr>
            <a:r>
              <a:rPr lang="fa-IR" dirty="0">
                <a:solidFill>
                  <a:srgbClr val="FF0066"/>
                </a:solidFill>
                <a:latin typeface="IRANSans" panose="020B0506030804020204" pitchFamily="34" charset="-78"/>
                <a:cs typeface="IRANSans" panose="020B0506030804020204" pitchFamily="34" charset="-78"/>
              </a:rPr>
              <a:t>صلاح:سلاح</a:t>
            </a:r>
          </a:p>
          <a:p>
            <a:pPr>
              <a:lnSpc>
                <a:spcPct val="150000"/>
              </a:lnSpc>
            </a:pPr>
            <a:r>
              <a:rPr lang="fa-IR" dirty="0">
                <a:solidFill>
                  <a:srgbClr val="FF0066"/>
                </a:solidFill>
                <a:latin typeface="IRANSans" panose="020B0506030804020204" pitchFamily="34" charset="-78"/>
                <a:cs typeface="IRANSans" panose="020B0506030804020204" pitchFamily="34" charset="-78"/>
              </a:rPr>
              <a:t>حجوم:هجوم</a:t>
            </a:r>
          </a:p>
          <a:p>
            <a:endParaRPr lang="fa-IR" dirty="0"/>
          </a:p>
        </p:txBody>
      </p:sp>
      <p:sp>
        <p:nvSpPr>
          <p:cNvPr id="12" name="TextBox 11">
            <a:extLst>
              <a:ext uri="{FF2B5EF4-FFF2-40B4-BE49-F238E27FC236}">
                <a16:creationId xmlns:a16="http://schemas.microsoft.com/office/drawing/2014/main" xmlns="" id="{361170DE-8B66-4A65-A315-59BA1B0A7E3E}"/>
              </a:ext>
            </a:extLst>
          </p:cNvPr>
          <p:cNvSpPr txBox="1"/>
          <p:nvPr/>
        </p:nvSpPr>
        <p:spPr>
          <a:xfrm>
            <a:off x="1577534" y="3729932"/>
            <a:ext cx="3507692" cy="646331"/>
          </a:xfrm>
          <a:prstGeom prst="rect">
            <a:avLst/>
          </a:prstGeom>
          <a:noFill/>
        </p:spPr>
        <p:txBody>
          <a:bodyPr wrap="none" rtlCol="1">
            <a:spAutoFit/>
          </a:bodyPr>
          <a:lstStyle/>
          <a:p>
            <a:r>
              <a:rPr lang="fa-IR" dirty="0">
                <a:solidFill>
                  <a:srgbClr val="00B050"/>
                </a:solidFill>
                <a:latin typeface="IRANSans" panose="020B0506030804020204" pitchFamily="34" charset="-78"/>
                <a:cs typeface="IRANSans" panose="020B0506030804020204" pitchFamily="34" charset="-78"/>
              </a:rPr>
              <a:t>2-</a:t>
            </a:r>
            <a:r>
              <a:rPr lang="fa-IR" dirty="0">
                <a:solidFill>
                  <a:srgbClr val="FF0066"/>
                </a:solidFill>
                <a:latin typeface="IRANSans" panose="020B0506030804020204" pitchFamily="34" charset="-78"/>
                <a:cs typeface="IRANSans" panose="020B0506030804020204" pitchFamily="34" charset="-78"/>
              </a:rPr>
              <a:t> الف)اشاره به داستان اصحاب کهف</a:t>
            </a:r>
          </a:p>
          <a:p>
            <a:r>
              <a:rPr lang="fa-IR" dirty="0">
                <a:solidFill>
                  <a:srgbClr val="FF0066"/>
                </a:solidFill>
                <a:latin typeface="IRANSans" panose="020B0506030804020204" pitchFamily="34" charset="-78"/>
                <a:cs typeface="IRANSans" panose="020B0506030804020204" pitchFamily="34" charset="-78"/>
              </a:rPr>
              <a:t>ب)اشاره به داستان رستم و اسفندیار</a:t>
            </a:r>
          </a:p>
        </p:txBody>
      </p:sp>
      <p:sp>
        <p:nvSpPr>
          <p:cNvPr id="13" name="TextBox 12">
            <a:extLst>
              <a:ext uri="{FF2B5EF4-FFF2-40B4-BE49-F238E27FC236}">
                <a16:creationId xmlns:a16="http://schemas.microsoft.com/office/drawing/2014/main" xmlns="" id="{820BC6F2-9009-482F-8788-2F4CE23FE7F4}"/>
              </a:ext>
            </a:extLst>
          </p:cNvPr>
          <p:cNvSpPr txBox="1"/>
          <p:nvPr/>
        </p:nvSpPr>
        <p:spPr>
          <a:xfrm>
            <a:off x="233688" y="5264449"/>
            <a:ext cx="5096479" cy="923330"/>
          </a:xfrm>
          <a:prstGeom prst="rect">
            <a:avLst/>
          </a:prstGeom>
          <a:noFill/>
        </p:spPr>
        <p:txBody>
          <a:bodyPr wrap="square" rtlCol="1">
            <a:spAutoFit/>
          </a:bodyPr>
          <a:lstStyle/>
          <a:p>
            <a:pPr algn="r"/>
            <a:r>
              <a:rPr lang="fa-IR" dirty="0">
                <a:solidFill>
                  <a:srgbClr val="00B050"/>
                </a:solidFill>
                <a:latin typeface="IRANSans" panose="020B0506030804020204" pitchFamily="34" charset="-78"/>
                <a:cs typeface="IRANSans" panose="020B0506030804020204" pitchFamily="34" charset="-78"/>
              </a:rPr>
              <a:t>3-</a:t>
            </a:r>
            <a:r>
              <a:rPr lang="fa-IR" dirty="0">
                <a:solidFill>
                  <a:srgbClr val="FF0066"/>
                </a:solidFill>
                <a:latin typeface="IRANSans" panose="020B0506030804020204" pitchFamily="34" charset="-78"/>
                <a:cs typeface="IRANSans" panose="020B0506030804020204" pitchFamily="34" charset="-78"/>
              </a:rPr>
              <a:t> اشاره به شادی و نشاط مردم با آزادسازی خرمشهر، شاعر همه ی اجزای شهر را جان داده  و از این پیروزی سرشار از سرور کرده است</a:t>
            </a:r>
          </a:p>
        </p:txBody>
      </p:sp>
    </p:spTree>
    <p:extLst>
      <p:ext uri="{BB962C8B-B14F-4D97-AF65-F5344CB8AC3E}">
        <p14:creationId xmlns:p14="http://schemas.microsoft.com/office/powerpoint/2010/main" xmlns="" val="2850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D6615DA-A120-4858-8528-73A32237A990}"/>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236" t="4590" r="2236" b="-4590"/>
          <a:stretch/>
        </p:blipFill>
        <p:spPr>
          <a:xfrm>
            <a:off x="5904000" y="295982"/>
            <a:ext cx="5863931" cy="6562018"/>
          </a:xfrm>
          <a:prstGeom prst="rect">
            <a:avLst/>
          </a:prstGeom>
        </p:spPr>
      </p:pic>
      <p:sp>
        <p:nvSpPr>
          <p:cNvPr id="4" name="TextBox 3">
            <a:extLst>
              <a:ext uri="{FF2B5EF4-FFF2-40B4-BE49-F238E27FC236}">
                <a16:creationId xmlns:a16="http://schemas.microsoft.com/office/drawing/2014/main" xmlns="" id="{45F51D62-C7F5-42F8-AEF8-EE23E0D2CAFE}"/>
              </a:ext>
            </a:extLst>
          </p:cNvPr>
          <p:cNvSpPr txBox="1"/>
          <p:nvPr/>
        </p:nvSpPr>
        <p:spPr>
          <a:xfrm>
            <a:off x="-609600" y="295982"/>
            <a:ext cx="6096000"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نیک‌رای: </a:t>
            </a:r>
            <a:r>
              <a:rPr lang="fa-IR" sz="2400" b="1" dirty="0">
                <a:solidFill>
                  <a:srgbClr val="0070C0"/>
                </a:solidFill>
                <a:latin typeface="IRANSans" panose="020B0506030804020204" pitchFamily="34" charset="-78"/>
                <a:cs typeface="B Kamran" panose="00000400000000000000" pitchFamily="2" charset="-78"/>
              </a:rPr>
              <a:t>نیک‌اندیشه، کسی که رای و تدبیر نیکو دارد</a:t>
            </a:r>
            <a:endParaRPr lang="en-US" sz="2400" b="1" dirty="0">
              <a:solidFill>
                <a:srgbClr val="0070C0"/>
              </a:solidFill>
              <a:latin typeface="IRANSans" panose="020B0506030804020204" pitchFamily="34" charset="-78"/>
              <a:cs typeface="B Kamran" panose="00000400000000000000" pitchFamily="2" charset="-78"/>
            </a:endParaRPr>
          </a:p>
        </p:txBody>
      </p:sp>
      <p:sp>
        <p:nvSpPr>
          <p:cNvPr id="5" name="TextBox 4">
            <a:extLst>
              <a:ext uri="{FF2B5EF4-FFF2-40B4-BE49-F238E27FC236}">
                <a16:creationId xmlns:a16="http://schemas.microsoft.com/office/drawing/2014/main" xmlns="" id="{F8E9396B-3B5B-40A3-9484-5DE2B0808BF7}"/>
              </a:ext>
            </a:extLst>
          </p:cNvPr>
          <p:cNvSpPr txBox="1"/>
          <p:nvPr/>
        </p:nvSpPr>
        <p:spPr>
          <a:xfrm>
            <a:off x="-914400" y="786312"/>
            <a:ext cx="6400800" cy="487506"/>
          </a:xfrm>
          <a:prstGeom prst="rect">
            <a:avLst/>
          </a:prstGeom>
          <a:noFill/>
        </p:spPr>
        <p:txBody>
          <a:bodyPr wrap="square">
            <a:spAutoFit/>
          </a:bodyPr>
          <a:lstStyle/>
          <a:p>
            <a:pPr algn="r">
              <a:lnSpc>
                <a:spcPct val="107000"/>
              </a:lnSpc>
            </a:pPr>
            <a:r>
              <a:rPr lang="fa-IR" sz="2400" b="1" dirty="0">
                <a:solidFill>
                  <a:srgbClr val="FF0000"/>
                </a:solidFill>
                <a:latin typeface="IRANSans" panose="020B0506030804020204" pitchFamily="34" charset="-78"/>
                <a:cs typeface="B Kamran" panose="00000400000000000000" pitchFamily="2" charset="-78"/>
              </a:rPr>
              <a:t>نیک‌سیرت:</a:t>
            </a:r>
            <a:r>
              <a:rPr lang="fa-IR" sz="2400" b="1" dirty="0">
                <a:solidFill>
                  <a:srgbClr val="0070C0"/>
                </a:solidFill>
                <a:latin typeface="IRANSans" panose="020B0506030804020204" pitchFamily="34" charset="-78"/>
                <a:cs typeface="B Kamran" panose="00000400000000000000" pitchFamily="2" charset="-78"/>
              </a:rPr>
              <a:t> خوش‌رفتار، دارای خُلق و خوی نیک</a:t>
            </a:r>
            <a:endParaRPr lang="en-US" sz="2400" b="1" dirty="0">
              <a:solidFill>
                <a:srgbClr val="0070C0"/>
              </a:solidFill>
              <a:latin typeface="IRANSans" panose="020B0506030804020204" pitchFamily="34" charset="-78"/>
              <a:cs typeface="B Kamran" panose="00000400000000000000" pitchFamily="2" charset="-78"/>
            </a:endParaRPr>
          </a:p>
        </p:txBody>
      </p:sp>
      <p:sp>
        <p:nvSpPr>
          <p:cNvPr id="6" name="TextBox 5">
            <a:extLst>
              <a:ext uri="{FF2B5EF4-FFF2-40B4-BE49-F238E27FC236}">
                <a16:creationId xmlns:a16="http://schemas.microsoft.com/office/drawing/2014/main" xmlns="" id="{5D53AF83-D29E-4E67-B8D1-373620029864}"/>
              </a:ext>
            </a:extLst>
          </p:cNvPr>
          <p:cNvSpPr txBox="1"/>
          <p:nvPr/>
        </p:nvSpPr>
        <p:spPr>
          <a:xfrm>
            <a:off x="-1066800" y="1276642"/>
            <a:ext cx="6553200"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کاردان: </a:t>
            </a:r>
            <a:r>
              <a:rPr lang="fa-IR" sz="2400" b="1" dirty="0">
                <a:solidFill>
                  <a:srgbClr val="0070C0"/>
                </a:solidFill>
                <a:latin typeface="IRANSans" panose="020B0506030804020204" pitchFamily="34" charset="-78"/>
                <a:cs typeface="B Kamran" panose="00000400000000000000" pitchFamily="2" charset="-78"/>
              </a:rPr>
              <a:t>دانندۀ کار، خردمند، کارآزموده، باتجربه</a:t>
            </a:r>
            <a:endParaRPr lang="en-US" sz="2400" b="1" dirty="0">
              <a:solidFill>
                <a:srgbClr val="0070C0"/>
              </a:solidFill>
              <a:latin typeface="IRANSans" panose="020B0506030804020204" pitchFamily="34" charset="-78"/>
              <a:cs typeface="B Kamran" panose="00000400000000000000" pitchFamily="2" charset="-78"/>
            </a:endParaRPr>
          </a:p>
        </p:txBody>
      </p:sp>
      <p:sp>
        <p:nvSpPr>
          <p:cNvPr id="7" name="TextBox 6">
            <a:extLst>
              <a:ext uri="{FF2B5EF4-FFF2-40B4-BE49-F238E27FC236}">
                <a16:creationId xmlns:a16="http://schemas.microsoft.com/office/drawing/2014/main" xmlns="" id="{52523C86-7263-484F-87B7-DE1FE14D2985}"/>
              </a:ext>
            </a:extLst>
          </p:cNvPr>
          <p:cNvSpPr txBox="1"/>
          <p:nvPr/>
        </p:nvSpPr>
        <p:spPr>
          <a:xfrm>
            <a:off x="-1066800" y="1766972"/>
            <a:ext cx="6632712"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شریف: </a:t>
            </a:r>
            <a:r>
              <a:rPr lang="fa-IR" sz="2400" b="1" dirty="0">
                <a:solidFill>
                  <a:srgbClr val="0070C0"/>
                </a:solidFill>
                <a:latin typeface="IRANSans" panose="020B0506030804020204" pitchFamily="34" charset="-78"/>
                <a:cs typeface="B Kamran" panose="00000400000000000000" pitchFamily="2" charset="-78"/>
              </a:rPr>
              <a:t>بزرگوار، شرافتمند، با اصل و نسب</a:t>
            </a:r>
            <a:endParaRPr lang="en-US" sz="2400" b="1" dirty="0">
              <a:solidFill>
                <a:srgbClr val="0070C0"/>
              </a:solidFill>
              <a:latin typeface="IRANSans" panose="020B0506030804020204" pitchFamily="34" charset="-78"/>
              <a:cs typeface="B Kamran" panose="00000400000000000000" pitchFamily="2" charset="-78"/>
            </a:endParaRPr>
          </a:p>
        </p:txBody>
      </p:sp>
      <p:sp>
        <p:nvSpPr>
          <p:cNvPr id="8" name="TextBox 7">
            <a:extLst>
              <a:ext uri="{FF2B5EF4-FFF2-40B4-BE49-F238E27FC236}">
                <a16:creationId xmlns:a16="http://schemas.microsoft.com/office/drawing/2014/main" xmlns="" id="{82B2B798-DCA2-4194-8039-10F8BA137E4F}"/>
              </a:ext>
            </a:extLst>
          </p:cNvPr>
          <p:cNvSpPr txBox="1"/>
          <p:nvPr/>
        </p:nvSpPr>
        <p:spPr>
          <a:xfrm>
            <a:off x="-1030356" y="2358936"/>
            <a:ext cx="6632712"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عمل: </a:t>
            </a:r>
            <a:r>
              <a:rPr lang="fa-IR" sz="2400" b="1" dirty="0">
                <a:solidFill>
                  <a:srgbClr val="0070C0"/>
                </a:solidFill>
                <a:latin typeface="IRANSans" panose="020B0506030804020204" pitchFamily="34" charset="-78"/>
                <a:cs typeface="B Kamran" panose="00000400000000000000" pitchFamily="2" charset="-78"/>
              </a:rPr>
              <a:t>کار، شغل، پیشه</a:t>
            </a:r>
            <a:endParaRPr lang="en-US" sz="2400" b="1" dirty="0">
              <a:solidFill>
                <a:srgbClr val="0070C0"/>
              </a:solidFill>
              <a:latin typeface="IRANSans" panose="020B0506030804020204" pitchFamily="34" charset="-78"/>
              <a:cs typeface="B Kamran" panose="00000400000000000000" pitchFamily="2" charset="-78"/>
            </a:endParaRPr>
          </a:p>
        </p:txBody>
      </p:sp>
      <p:sp>
        <p:nvSpPr>
          <p:cNvPr id="9" name="TextBox 8">
            <a:extLst>
              <a:ext uri="{FF2B5EF4-FFF2-40B4-BE49-F238E27FC236}">
                <a16:creationId xmlns:a16="http://schemas.microsoft.com/office/drawing/2014/main" xmlns="" id="{8C40B4DF-959E-48A4-99B5-115F7DBBF634}"/>
              </a:ext>
            </a:extLst>
          </p:cNvPr>
          <p:cNvSpPr txBox="1"/>
          <p:nvPr/>
        </p:nvSpPr>
        <p:spPr>
          <a:xfrm>
            <a:off x="-1106556" y="2849266"/>
            <a:ext cx="6632712"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عزل کردن: </a:t>
            </a:r>
            <a:r>
              <a:rPr lang="fa-IR" sz="2400" b="1" dirty="0">
                <a:solidFill>
                  <a:srgbClr val="0070C0"/>
                </a:solidFill>
                <a:latin typeface="IRANSans" panose="020B0506030804020204" pitchFamily="34" charset="-78"/>
                <a:cs typeface="B Kamran" panose="00000400000000000000" pitchFamily="2" charset="-78"/>
              </a:rPr>
              <a:t>از شغل برکنار کردن</a:t>
            </a:r>
            <a:endParaRPr lang="en-US" sz="2400" b="1" dirty="0">
              <a:solidFill>
                <a:srgbClr val="0070C0"/>
              </a:solidFill>
              <a:latin typeface="IRANSans" panose="020B0506030804020204" pitchFamily="34" charset="-78"/>
              <a:cs typeface="B Kamran" panose="00000400000000000000" pitchFamily="2" charset="-78"/>
            </a:endParaRPr>
          </a:p>
        </p:txBody>
      </p:sp>
      <p:sp>
        <p:nvSpPr>
          <p:cNvPr id="10" name="TextBox 9">
            <a:extLst>
              <a:ext uri="{FF2B5EF4-FFF2-40B4-BE49-F238E27FC236}">
                <a16:creationId xmlns:a16="http://schemas.microsoft.com/office/drawing/2014/main" xmlns="" id="{738BD7AE-ED46-4BDE-8BA3-585B8F9F8A04}"/>
              </a:ext>
            </a:extLst>
          </p:cNvPr>
          <p:cNvSpPr txBox="1"/>
          <p:nvPr/>
        </p:nvSpPr>
        <p:spPr>
          <a:xfrm>
            <a:off x="-1159564" y="3339596"/>
            <a:ext cx="6645964"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خسیس: </a:t>
            </a:r>
            <a:r>
              <a:rPr lang="fa-IR" sz="2400" b="1" dirty="0">
                <a:solidFill>
                  <a:srgbClr val="0070C0"/>
                </a:solidFill>
                <a:latin typeface="IRANSans" panose="020B0506030804020204" pitchFamily="34" charset="-78"/>
                <a:cs typeface="B Kamran" panose="00000400000000000000" pitchFamily="2" charset="-78"/>
              </a:rPr>
              <a:t>در این درس فرومایه و پَست</a:t>
            </a:r>
            <a:endParaRPr lang="en-US" sz="2400" b="1" dirty="0">
              <a:solidFill>
                <a:srgbClr val="0070C0"/>
              </a:solidFill>
              <a:latin typeface="IRANSans" panose="020B0506030804020204" pitchFamily="34" charset="-78"/>
              <a:cs typeface="B Kamran" panose="00000400000000000000" pitchFamily="2" charset="-78"/>
            </a:endParaRPr>
          </a:p>
        </p:txBody>
      </p:sp>
      <p:sp>
        <p:nvSpPr>
          <p:cNvPr id="11" name="TextBox 10">
            <a:extLst>
              <a:ext uri="{FF2B5EF4-FFF2-40B4-BE49-F238E27FC236}">
                <a16:creationId xmlns:a16="http://schemas.microsoft.com/office/drawing/2014/main" xmlns="" id="{EFC74EBE-5DA5-4079-B2A0-C636DED904F9}"/>
              </a:ext>
            </a:extLst>
          </p:cNvPr>
          <p:cNvSpPr txBox="1"/>
          <p:nvPr/>
        </p:nvSpPr>
        <p:spPr>
          <a:xfrm>
            <a:off x="-1146312" y="3803470"/>
            <a:ext cx="6672468" cy="487506"/>
          </a:xfrm>
          <a:prstGeom prst="rect">
            <a:avLst/>
          </a:prstGeom>
          <a:noFill/>
        </p:spPr>
        <p:txBody>
          <a:bodyPr wrap="square">
            <a:spAutoFit/>
          </a:bodyPr>
          <a:lstStyle/>
          <a:p>
            <a:pPr algn="r">
              <a:lnSpc>
                <a:spcPct val="107000"/>
              </a:lnSpc>
            </a:pPr>
            <a:r>
              <a:rPr lang="fa-IR" sz="2400" b="1" dirty="0">
                <a:solidFill>
                  <a:srgbClr val="FF0000"/>
                </a:solidFill>
                <a:latin typeface="IRANSans" panose="020B0506030804020204" pitchFamily="34" charset="-78"/>
                <a:cs typeface="B Kamran" panose="00000400000000000000" pitchFamily="2" charset="-78"/>
              </a:rPr>
              <a:t>در آمد: </a:t>
            </a:r>
            <a:r>
              <a:rPr lang="fa-IR" sz="2400" b="1" dirty="0">
                <a:solidFill>
                  <a:srgbClr val="0070C0"/>
                </a:solidFill>
                <a:latin typeface="IRANSans" panose="020B0506030804020204" pitchFamily="34" charset="-78"/>
                <a:cs typeface="B Kamran" panose="00000400000000000000" pitchFamily="2" charset="-78"/>
              </a:rPr>
              <a:t>وارد شد، داخل شد</a:t>
            </a:r>
            <a:endParaRPr lang="en-US" sz="2400" b="1" dirty="0">
              <a:solidFill>
                <a:srgbClr val="0070C0"/>
              </a:solidFill>
              <a:latin typeface="IRANSans" panose="020B0506030804020204" pitchFamily="34" charset="-78"/>
              <a:cs typeface="B Kamran" panose="00000400000000000000" pitchFamily="2" charset="-78"/>
            </a:endParaRPr>
          </a:p>
        </p:txBody>
      </p:sp>
      <p:sp>
        <p:nvSpPr>
          <p:cNvPr id="12" name="TextBox 11">
            <a:extLst>
              <a:ext uri="{FF2B5EF4-FFF2-40B4-BE49-F238E27FC236}">
                <a16:creationId xmlns:a16="http://schemas.microsoft.com/office/drawing/2014/main" xmlns="" id="{AF689B47-8C81-483E-B0AD-CA37AC34BB37}"/>
              </a:ext>
            </a:extLst>
          </p:cNvPr>
          <p:cNvSpPr txBox="1"/>
          <p:nvPr/>
        </p:nvSpPr>
        <p:spPr>
          <a:xfrm>
            <a:off x="-1252330" y="4214336"/>
            <a:ext cx="6672468"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سیرت: </a:t>
            </a:r>
            <a:r>
              <a:rPr lang="fa-IR" sz="2400" b="1" dirty="0">
                <a:solidFill>
                  <a:srgbClr val="0070C0"/>
                </a:solidFill>
                <a:latin typeface="IRANSans" panose="020B0506030804020204" pitchFamily="34" charset="-78"/>
                <a:cs typeface="B Kamran" panose="00000400000000000000" pitchFamily="2" charset="-78"/>
              </a:rPr>
              <a:t>خُلق و خوی </a:t>
            </a:r>
            <a:endParaRPr lang="en-US" sz="2400" b="1" dirty="0">
              <a:solidFill>
                <a:srgbClr val="0070C0"/>
              </a:solidFill>
              <a:latin typeface="IRANSans" panose="020B0506030804020204" pitchFamily="34" charset="-78"/>
              <a:cs typeface="B Kamran" panose="00000400000000000000" pitchFamily="2" charset="-78"/>
            </a:endParaRPr>
          </a:p>
        </p:txBody>
      </p:sp>
      <p:sp>
        <p:nvSpPr>
          <p:cNvPr id="13" name="TextBox 12">
            <a:extLst>
              <a:ext uri="{FF2B5EF4-FFF2-40B4-BE49-F238E27FC236}">
                <a16:creationId xmlns:a16="http://schemas.microsoft.com/office/drawing/2014/main" xmlns="" id="{C263D95C-000F-4F29-AC9C-3D38D07B3260}"/>
              </a:ext>
            </a:extLst>
          </p:cNvPr>
          <p:cNvSpPr txBox="1"/>
          <p:nvPr/>
        </p:nvSpPr>
        <p:spPr>
          <a:xfrm>
            <a:off x="424069" y="4678210"/>
            <a:ext cx="4890051" cy="487506"/>
          </a:xfrm>
          <a:prstGeom prst="rect">
            <a:avLst/>
          </a:prstGeom>
          <a:noFill/>
        </p:spPr>
        <p:txBody>
          <a:bodyPr wrap="square">
            <a:spAutoFit/>
          </a:bodyPr>
          <a:lstStyle/>
          <a:p>
            <a:pPr algn="r">
              <a:lnSpc>
                <a:spcPct val="107000"/>
              </a:lnSpc>
              <a:spcAft>
                <a:spcPts val="0"/>
              </a:spcAft>
            </a:pPr>
            <a:r>
              <a:rPr lang="fa-IR" sz="2400" b="1" dirty="0">
                <a:solidFill>
                  <a:srgbClr val="FF0000"/>
                </a:solidFill>
                <a:latin typeface="IRANSans" panose="020B0506030804020204" pitchFamily="34" charset="-78"/>
                <a:cs typeface="B Kamran" panose="00000400000000000000" pitchFamily="2" charset="-78"/>
              </a:rPr>
              <a:t>داد:</a:t>
            </a:r>
            <a:r>
              <a:rPr lang="fa-IR" sz="2400" b="1" dirty="0">
                <a:solidFill>
                  <a:srgbClr val="0070C0"/>
                </a:solidFill>
                <a:latin typeface="IRANSans" panose="020B0506030804020204" pitchFamily="34" charset="-78"/>
                <a:cs typeface="B Kamran" panose="00000400000000000000" pitchFamily="2" charset="-78"/>
              </a:rPr>
              <a:t> انصاف</a:t>
            </a:r>
            <a:endParaRPr lang="en-US" sz="2400" b="1" dirty="0">
              <a:solidFill>
                <a:srgbClr val="0070C0"/>
              </a:solidFill>
              <a:latin typeface="IRANSans" panose="020B0506030804020204" pitchFamily="34" charset="-78"/>
              <a:cs typeface="B Kamran" panose="00000400000000000000" pitchFamily="2" charset="-78"/>
            </a:endParaRPr>
          </a:p>
        </p:txBody>
      </p:sp>
      <p:sp>
        <p:nvSpPr>
          <p:cNvPr id="14" name="TextBox 13">
            <a:extLst>
              <a:ext uri="{FF2B5EF4-FFF2-40B4-BE49-F238E27FC236}">
                <a16:creationId xmlns:a16="http://schemas.microsoft.com/office/drawing/2014/main" xmlns="" id="{7B6E0E51-7A3C-40E9-B574-4F785A321D2B}"/>
              </a:ext>
            </a:extLst>
          </p:cNvPr>
          <p:cNvSpPr txBox="1"/>
          <p:nvPr/>
        </p:nvSpPr>
        <p:spPr>
          <a:xfrm>
            <a:off x="521779" y="5165716"/>
            <a:ext cx="5276203" cy="1323439"/>
          </a:xfrm>
          <a:prstGeom prst="rect">
            <a:avLst/>
          </a:prstGeom>
          <a:noFill/>
        </p:spPr>
        <p:txBody>
          <a:bodyPr wrap="square">
            <a:spAutoFit/>
          </a:bodyPr>
          <a:lstStyle/>
          <a:p>
            <a:pPr algn="r"/>
            <a:r>
              <a:rPr lang="fa-IR" sz="1600" b="1" cap="none" spc="0" dirty="0">
                <a:ln/>
                <a:solidFill>
                  <a:srgbClr val="00B0F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پیام حکایت: </a:t>
            </a:r>
          </a:p>
          <a:p>
            <a:pPr algn="r"/>
            <a:r>
              <a:rPr lang="fa-IR" sz="1600" b="1" cap="none" spc="0"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در هر کاری مشغول هستید </a:t>
            </a:r>
            <a:r>
              <a:rPr lang="fa-IR" sz="1600" b="1"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سعی کنید آن را به بهترین </a:t>
            </a:r>
            <a:r>
              <a:rPr lang="fa-IR" sz="1600" b="1" cap="none" spc="0"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صورت انجام دهید که نتیجه </a:t>
            </a:r>
            <a:r>
              <a:rPr lang="fa-IR" sz="1600" b="1"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نیک و شایسته را از آنِ خود </a:t>
            </a:r>
            <a:r>
              <a:rPr lang="fa-IR" sz="1600" b="1" cap="none" spc="0"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کنید. این شما هستید که </a:t>
            </a:r>
            <a:r>
              <a:rPr lang="fa-IR" sz="1600" b="1"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می‌توانید در هر مقامی که </a:t>
            </a:r>
            <a:r>
              <a:rPr lang="fa-IR" sz="1600" b="1" cap="none" spc="0"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هستیدبه آن مقام ارزش بدهید. </a:t>
            </a:r>
            <a:r>
              <a:rPr lang="fa-IR" sz="1600" b="1"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rPr>
              <a:t>هیچ کاری ننگ نیست.</a:t>
            </a:r>
            <a:endParaRPr lang="en-US" sz="1600" b="1" cap="none" spc="0" dirty="0">
              <a:ln/>
              <a:solidFill>
                <a:srgbClr val="7030A0"/>
              </a:solidFill>
              <a:effectLst>
                <a:outerShdw blurRad="38100" dist="19050" dir="2700000" algn="tl" rotWithShape="0">
                  <a:schemeClr val="dk1">
                    <a:lumMod val="50000"/>
                    <a:alpha val="40000"/>
                  </a:schemeClr>
                </a:outerShdw>
              </a:effectLst>
              <a:latin typeface="IRANSans" panose="020B0506030804020204" pitchFamily="34" charset="-78"/>
              <a:cs typeface="IRANSans" panose="020B0506030804020204" pitchFamily="34" charset="-78"/>
            </a:endParaRPr>
          </a:p>
        </p:txBody>
      </p:sp>
    </p:spTree>
    <p:extLst>
      <p:ext uri="{BB962C8B-B14F-4D97-AF65-F5344CB8AC3E}">
        <p14:creationId xmlns:p14="http://schemas.microsoft.com/office/powerpoint/2010/main" xmlns="" val="32818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78104" y="534995"/>
            <a:ext cx="4859023" cy="750975"/>
          </a:xfrm>
          <a:prstGeom prst="rect">
            <a:avLst/>
          </a:prstGeom>
        </p:spPr>
        <p:txBody>
          <a:bodyPr wrap="none">
            <a:spAutoFit/>
          </a:bodyPr>
          <a:lstStyle/>
          <a:p>
            <a:pPr algn="r">
              <a:lnSpc>
                <a:spcPct val="107000"/>
              </a:lnSpc>
              <a:spcAft>
                <a:spcPts val="800"/>
              </a:spcAft>
            </a:pPr>
            <a:r>
              <a:rPr lang="fa-IR" sz="4000" b="1" dirty="0">
                <a:solidFill>
                  <a:srgbClr val="7030A0"/>
                </a:solidFill>
                <a:latin typeface="IRANSans" panose="020B0506030804020204" pitchFamily="34" charset="-78"/>
                <a:ea typeface="Calibri" panose="020F0502020204030204" pitchFamily="34" charset="0"/>
                <a:cs typeface="IRANSans" panose="020B0506030804020204" pitchFamily="34" charset="-78"/>
              </a:rPr>
              <a:t>شرح دشواری‌های متن:</a:t>
            </a:r>
            <a:endParaRPr lang="en-US" sz="4000" dirty="0">
              <a:solidFill>
                <a:srgbClr val="7030A0"/>
              </a:solidFill>
              <a:effectLst/>
              <a:latin typeface="IRANSans" panose="020B0506030804020204" pitchFamily="34" charset="-78"/>
              <a:ea typeface="Calibri" panose="020F0502020204030204" pitchFamily="34" charset="0"/>
              <a:cs typeface="IRANSans" panose="020B0506030804020204" pitchFamily="34" charset="-78"/>
            </a:endParaRPr>
          </a:p>
        </p:txBody>
      </p:sp>
      <p:sp>
        <p:nvSpPr>
          <p:cNvPr id="4" name="Rectangle 3"/>
          <p:cNvSpPr/>
          <p:nvPr/>
        </p:nvSpPr>
        <p:spPr>
          <a:xfrm>
            <a:off x="1622931" y="2091454"/>
            <a:ext cx="9710346" cy="3136115"/>
          </a:xfrm>
          <a:prstGeom prst="rect">
            <a:avLst/>
          </a:prstGeom>
        </p:spPr>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اسکندر، یکی از کاردانان را از عملی شریف، عزل کرد و عملی خسیس به وی داد: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اسکندر یکی از انسان‌های باتجربه را از کاری مهم و ارزشمند برکنار کرد و به وی کاری بی ارزش سپرد.</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عزل‌کرد: فعل مرکب</a:t>
            </a:r>
            <a:endParaRPr lang="en-US" sz="2800" b="1" dirty="0">
              <a:solidFill>
                <a:srgbClr val="0070C0"/>
              </a:solidFill>
              <a:latin typeface="IRANSans" panose="020B0506030804020204" pitchFamily="34" charset="-78"/>
              <a:cs typeface="B Kamran" panose="00000400000000000000" pitchFamily="2" charset="-78"/>
            </a:endParaRPr>
          </a:p>
          <a:p>
            <a:pPr algn="r"/>
            <a:r>
              <a:rPr lang="fa-IR" sz="2800" b="1" dirty="0">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خسیس و شریف: تضاد/ عمل: تکرار </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152732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700" fill="hold"/>
                                        <p:tgtEl>
                                          <p:spTgt spid="4"/>
                                        </p:tgtEl>
                                        <p:attrNameLst>
                                          <p:attrName>ppt_w</p:attrName>
                                        </p:attrNameLst>
                                      </p:cBhvr>
                                      <p:tavLst>
                                        <p:tav tm="0">
                                          <p:val>
                                            <p:fltVal val="0"/>
                                          </p:val>
                                        </p:tav>
                                        <p:tav tm="100000">
                                          <p:val>
                                            <p:strVal val="#ppt_w"/>
                                          </p:val>
                                        </p:tav>
                                      </p:tavLst>
                                    </p:anim>
                                    <p:anim calcmode="lin" valueType="num">
                                      <p:cBhvr>
                                        <p:cTn id="12" dur="3700" fill="hold"/>
                                        <p:tgtEl>
                                          <p:spTgt spid="4"/>
                                        </p:tgtEl>
                                        <p:attrNameLst>
                                          <p:attrName>ppt_h</p:attrName>
                                        </p:attrNameLst>
                                      </p:cBhvr>
                                      <p:tavLst>
                                        <p:tav tm="0">
                                          <p:val>
                                            <p:fltVal val="0"/>
                                          </p:val>
                                        </p:tav>
                                        <p:tav tm="100000">
                                          <p:val>
                                            <p:strVal val="#ppt_h"/>
                                          </p:val>
                                        </p:tav>
                                      </p:tavLst>
                                    </p:anim>
                                    <p:animEffect transition="in" filter="fade">
                                      <p:cBhvr>
                                        <p:cTn id="13" dur="3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7032" y="404168"/>
            <a:ext cx="10817936" cy="2141612"/>
          </a:xfrm>
          <a:prstGeom prst="rect">
            <a:avLst/>
          </a:prstGeom>
        </p:spPr>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روزی آن مرد بر اسکندر در آمد؛ اسکندر گفت: چگونه می‌بینی عمل خویش را؟</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یک‌روز آن مرد پیش اسکندر رفت. اسکندر گفت: کارت چگونه است؟ (کار خود را چگونه می‌بینی؟)</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در آمد: کنایه از: پیش او رفت</a:t>
            </a:r>
            <a:endParaRPr lang="en-US" sz="2800" b="1" dirty="0">
              <a:solidFill>
                <a:srgbClr val="0070C0"/>
              </a:solidFill>
              <a:latin typeface="IRANSans" panose="020B0506030804020204" pitchFamily="34" charset="-78"/>
              <a:cs typeface="B Kamran" panose="00000400000000000000" pitchFamily="2" charset="-78"/>
            </a:endParaRPr>
          </a:p>
        </p:txBody>
      </p:sp>
      <p:sp>
        <p:nvSpPr>
          <p:cNvPr id="4" name="Rectangle 3"/>
          <p:cNvSpPr/>
          <p:nvPr/>
        </p:nvSpPr>
        <p:spPr>
          <a:xfrm>
            <a:off x="687033" y="2543566"/>
            <a:ext cx="10817936" cy="4088299"/>
          </a:xfrm>
          <a:prstGeom prst="rect">
            <a:avLst/>
          </a:prstGeom>
        </p:spPr>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گفت: زندگانی‌ات دراز باد! نه مرد به عمل، بزرگ و شریف گردد، بلکه عمل، به مرد، بزرگ و شریف گردد: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مرد گفت: عمر شما طولانی باشد! مرد با انجام کار، بزرگ نمی‌شودو ارزش نمی‌یابد، بلکه کار با مرد، بزرگ می‌شود و ارزش می‌یابد.</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باد: فعل دعایی/ آوردن «نه» در ابتدای جمله برای منفی کردن فعل و تاکید، از ویژگی‌های نثر قدیم است(</a:t>
            </a:r>
            <a:r>
              <a:rPr lang="fa-IR" sz="2800" b="1" u="sng" dirty="0">
                <a:solidFill>
                  <a:srgbClr val="0070C0"/>
                </a:solidFill>
                <a:latin typeface="IRANSans" panose="020B0506030804020204" pitchFamily="34" charset="-78"/>
                <a:cs typeface="B Kamran" panose="00000400000000000000" pitchFamily="2" charset="-78"/>
              </a:rPr>
              <a:t>مرد به عمل، بزرگ و شریف نگردد</a:t>
            </a:r>
            <a:r>
              <a:rPr lang="fa-IR" sz="2800" b="1" dirty="0">
                <a:solidFill>
                  <a:srgbClr val="0070C0"/>
                </a:solidFill>
                <a:latin typeface="IRANSans" panose="020B0506030804020204" pitchFamily="34" charset="-78"/>
                <a:cs typeface="B Kamran" panose="00000400000000000000" pitchFamily="2" charset="-78"/>
              </a:rPr>
              <a:t>)/ ت درزندگانی ات:مضاف الیه/ دراز :مسند/ بزرگ و شریف گردد: بزرگ و شریف :مسند</a:t>
            </a: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بزرگ، شریف: مراعات‌نظیر</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2733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900" fill="hold"/>
                                        <p:tgtEl>
                                          <p:spTgt spid="3"/>
                                        </p:tgtEl>
                                        <p:attrNameLst>
                                          <p:attrName>ppt_w</p:attrName>
                                        </p:attrNameLst>
                                      </p:cBhvr>
                                      <p:tavLst>
                                        <p:tav tm="0">
                                          <p:val>
                                            <p:fltVal val="0"/>
                                          </p:val>
                                        </p:tav>
                                        <p:tav tm="100000">
                                          <p:val>
                                            <p:strVal val="#ppt_w"/>
                                          </p:val>
                                        </p:tav>
                                      </p:tavLst>
                                    </p:anim>
                                    <p:anim calcmode="lin" valueType="num">
                                      <p:cBhvr>
                                        <p:cTn id="8" dur="1900" fill="hold"/>
                                        <p:tgtEl>
                                          <p:spTgt spid="3"/>
                                        </p:tgtEl>
                                        <p:attrNameLst>
                                          <p:attrName>ppt_h</p:attrName>
                                        </p:attrNameLst>
                                      </p:cBhvr>
                                      <p:tavLst>
                                        <p:tav tm="0">
                                          <p:val>
                                            <p:fltVal val="0"/>
                                          </p:val>
                                        </p:tav>
                                        <p:tav tm="100000">
                                          <p:val>
                                            <p:strVal val="#ppt_h"/>
                                          </p:val>
                                        </p:tav>
                                      </p:tavLst>
                                    </p:anim>
                                    <p:animEffect transition="in" filter="fade">
                                      <p:cBhvr>
                                        <p:cTn id="9" dur="1900"/>
                                        <p:tgtEl>
                                          <p:spTgt spid="3"/>
                                        </p:tgtEl>
                                      </p:cBhvr>
                                    </p:animEffect>
                                  </p:childTnLst>
                                </p:cTn>
                              </p:par>
                            </p:childTnLst>
                          </p:cTn>
                        </p:par>
                        <p:par>
                          <p:cTn id="10" fill="hold">
                            <p:stCondLst>
                              <p:cond delay="1900"/>
                            </p:stCondLst>
                            <p:childTnLst>
                              <p:par>
                                <p:cTn id="11" presetID="45"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600"/>
                                        <p:tgtEl>
                                          <p:spTgt spid="4"/>
                                        </p:tgtEl>
                                      </p:cBhvr>
                                    </p:animEffect>
                                    <p:anim calcmode="lin" valueType="num">
                                      <p:cBhvr>
                                        <p:cTn id="14" dur="3600" fill="hold"/>
                                        <p:tgtEl>
                                          <p:spTgt spid="4"/>
                                        </p:tgtEl>
                                        <p:attrNameLst>
                                          <p:attrName>ppt_w</p:attrName>
                                        </p:attrNameLst>
                                      </p:cBhvr>
                                      <p:tavLst>
                                        <p:tav tm="0" fmla="#ppt_w*sin(2.5*pi*$)">
                                          <p:val>
                                            <p:fltVal val="0"/>
                                          </p:val>
                                        </p:tav>
                                        <p:tav tm="100000">
                                          <p:val>
                                            <p:fltVal val="1"/>
                                          </p:val>
                                        </p:tav>
                                      </p:tavLst>
                                    </p:anim>
                                    <p:anim calcmode="lin" valueType="num">
                                      <p:cBhvr>
                                        <p:cTn id="15" dur="36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5544" y="1710910"/>
            <a:ext cx="10398641" cy="2771143"/>
          </a:xfrm>
          <a:prstGeom prst="rect">
            <a:avLst/>
          </a:prstGeom>
        </p:spPr>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cs typeface="IRANSans" panose="020B0506030804020204" pitchFamily="34" charset="-78"/>
              </a:rPr>
              <a:t>پس در هر عمل که هست، نیکو‌سیرتی می‌باید و داد:</a:t>
            </a:r>
            <a:endParaRPr lang="en-US" sz="2800" b="1" dirty="0">
              <a:solidFill>
                <a:srgbClr val="00B050"/>
              </a:solidFill>
              <a:latin typeface="IRANSans" panose="020B0506030804020204" pitchFamily="34" charset="-78"/>
              <a:cs typeface="IRANSans" panose="020B0506030804020204" pitchFamily="34" charset="-78"/>
            </a:endParaRPr>
          </a:p>
          <a:p>
            <a:pPr algn="r">
              <a:lnSpc>
                <a:spcPct val="107000"/>
              </a:lnSpc>
              <a:spcAft>
                <a:spcPts val="800"/>
              </a:spcAft>
            </a:pPr>
            <a:r>
              <a:rPr lang="fa-IR" sz="2800" b="1" dirty="0">
                <a:latin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cs typeface="2  Baran" panose="00000400000000000000" pitchFamily="2" charset="-78"/>
              </a:rPr>
              <a:t>پس در هر کاری، باید روش خوب و مناسب و انصاف را به کار گرفت.</a:t>
            </a:r>
            <a:endParaRPr lang="en-US" sz="2800" b="1" dirty="0">
              <a:solidFill>
                <a:srgbClr val="C00000"/>
              </a:solidFill>
              <a:latin typeface="Calibri" panose="020F0502020204030204" pitchFamily="34" charset="0"/>
              <a:cs typeface="2  Ba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می‌باید: فعل از مصدر بایستن( به معنی لازم است)/ در آخرین جمله، فعل «می‌باید» به قرینۀ لفظی حذف شده است.(نیکو‌سیرتی می‌باید و داد می‌باید.)</a:t>
            </a:r>
            <a:endParaRPr lang="en-US" sz="2800" b="1" dirty="0">
              <a:solidFill>
                <a:srgbClr val="0070C0"/>
              </a:solidFill>
              <a:latin typeface="IRANSans" panose="020B0506030804020204" pitchFamily="34" charset="-78"/>
              <a:cs typeface="B Kamran" panose="00000400000000000000" pitchFamily="2" charset="-78"/>
            </a:endParaRPr>
          </a:p>
          <a:p>
            <a:pPr algn="r">
              <a:lnSpc>
                <a:spcPct val="107000"/>
              </a:lnSpc>
              <a:spcAft>
                <a:spcPts val="800"/>
              </a:spcAft>
            </a:pPr>
            <a:r>
              <a:rPr lang="fa-IR" sz="2800" b="1" dirty="0">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باد و داد: جناس ناقص اختلافی</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14543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392">
                                          <p:stCondLst>
                                            <p:cond delay="0"/>
                                          </p:stCondLst>
                                        </p:cTn>
                                        <p:tgtEl>
                                          <p:spTgt spid="3"/>
                                        </p:tgtEl>
                                      </p:cBhvr>
                                    </p:animEffect>
                                    <p:anim calcmode="lin" valueType="num">
                                      <p:cBhvr>
                                        <p:cTn id="8" dur="437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59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594" tmFilter="0, 0; 0.125,0.2665; 0.25,0.4; 0.375,0.465; 0.5,0.5;  0.625,0.535; 0.75,0.6; 0.875,0.7335; 1,1">
                                          <p:stCondLst>
                                            <p:cond delay="1594"/>
                                          </p:stCondLst>
                                        </p:cTn>
                                        <p:tgtEl>
                                          <p:spTgt spid="3"/>
                                        </p:tgtEl>
                                        <p:attrNameLst>
                                          <p:attrName>ppt_y</p:attrName>
                                        </p:attrNameLst>
                                      </p:cBhvr>
                                      <p:tavLst>
                                        <p:tav tm="0" fmla="#ppt_y-sin(pi*$)/9">
                                          <p:val>
                                            <p:fltVal val="0"/>
                                          </p:val>
                                        </p:tav>
                                        <p:tav tm="100000">
                                          <p:val>
                                            <p:fltVal val="1"/>
                                          </p:val>
                                        </p:tav>
                                      </p:tavLst>
                                    </p:anim>
                                    <p:anim calcmode="lin" valueType="num">
                                      <p:cBhvr>
                                        <p:cTn id="11" dur="797" tmFilter="0, 0; 0.125,0.2665; 0.25,0.4; 0.375,0.465; 0.5,0.5;  0.625,0.535; 0.75,0.6; 0.875,0.7335; 1,1">
                                          <p:stCondLst>
                                            <p:cond delay="3178"/>
                                          </p:stCondLst>
                                        </p:cTn>
                                        <p:tgtEl>
                                          <p:spTgt spid="3"/>
                                        </p:tgtEl>
                                        <p:attrNameLst>
                                          <p:attrName>ppt_y</p:attrName>
                                        </p:attrNameLst>
                                      </p:cBhvr>
                                      <p:tavLst>
                                        <p:tav tm="0" fmla="#ppt_y-sin(pi*$)/27">
                                          <p:val>
                                            <p:fltVal val="0"/>
                                          </p:val>
                                        </p:tav>
                                        <p:tav tm="100000">
                                          <p:val>
                                            <p:fltVal val="1"/>
                                          </p:val>
                                        </p:tav>
                                      </p:tavLst>
                                    </p:anim>
                                    <p:anim calcmode="lin" valueType="num">
                                      <p:cBhvr>
                                        <p:cTn id="12" dur="394" tmFilter="0, 0; 0.125,0.2665; 0.25,0.4; 0.375,0.465; 0.5,0.5;  0.625,0.535; 0.75,0.6; 0.875,0.7335; 1,1">
                                          <p:stCondLst>
                                            <p:cond delay="3974"/>
                                          </p:stCondLst>
                                        </p:cTn>
                                        <p:tgtEl>
                                          <p:spTgt spid="3"/>
                                        </p:tgtEl>
                                        <p:attrNameLst>
                                          <p:attrName>ppt_y</p:attrName>
                                        </p:attrNameLst>
                                      </p:cBhvr>
                                      <p:tavLst>
                                        <p:tav tm="0" fmla="#ppt_y-sin(pi*$)/81">
                                          <p:val>
                                            <p:fltVal val="0"/>
                                          </p:val>
                                        </p:tav>
                                        <p:tav tm="100000">
                                          <p:val>
                                            <p:fltVal val="1"/>
                                          </p:val>
                                        </p:tav>
                                      </p:tavLst>
                                    </p:anim>
                                    <p:animScale>
                                      <p:cBhvr>
                                        <p:cTn id="13" dur="62">
                                          <p:stCondLst>
                                            <p:cond delay="1560"/>
                                          </p:stCondLst>
                                        </p:cTn>
                                        <p:tgtEl>
                                          <p:spTgt spid="3"/>
                                        </p:tgtEl>
                                      </p:cBhvr>
                                      <p:to x="100000" y="60000"/>
                                    </p:animScale>
                                    <p:animScale>
                                      <p:cBhvr>
                                        <p:cTn id="14" dur="398" decel="50000">
                                          <p:stCondLst>
                                            <p:cond delay="1622"/>
                                          </p:stCondLst>
                                        </p:cTn>
                                        <p:tgtEl>
                                          <p:spTgt spid="3"/>
                                        </p:tgtEl>
                                      </p:cBhvr>
                                      <p:to x="100000" y="100000"/>
                                    </p:animScale>
                                    <p:animScale>
                                      <p:cBhvr>
                                        <p:cTn id="15" dur="62">
                                          <p:stCondLst>
                                            <p:cond delay="3149"/>
                                          </p:stCondLst>
                                        </p:cTn>
                                        <p:tgtEl>
                                          <p:spTgt spid="3"/>
                                        </p:tgtEl>
                                      </p:cBhvr>
                                      <p:to x="100000" y="80000"/>
                                    </p:animScale>
                                    <p:animScale>
                                      <p:cBhvr>
                                        <p:cTn id="16" dur="398" decel="50000">
                                          <p:stCondLst>
                                            <p:cond delay="3211"/>
                                          </p:stCondLst>
                                        </p:cTn>
                                        <p:tgtEl>
                                          <p:spTgt spid="3"/>
                                        </p:tgtEl>
                                      </p:cBhvr>
                                      <p:to x="100000" y="100000"/>
                                    </p:animScale>
                                    <p:animScale>
                                      <p:cBhvr>
                                        <p:cTn id="17" dur="62">
                                          <p:stCondLst>
                                            <p:cond delay="3941"/>
                                          </p:stCondLst>
                                        </p:cTn>
                                        <p:tgtEl>
                                          <p:spTgt spid="3"/>
                                        </p:tgtEl>
                                      </p:cBhvr>
                                      <p:to x="100000" y="90000"/>
                                    </p:animScale>
                                    <p:animScale>
                                      <p:cBhvr>
                                        <p:cTn id="18" dur="398" decel="50000">
                                          <p:stCondLst>
                                            <p:cond delay="4003"/>
                                          </p:stCondLst>
                                        </p:cTn>
                                        <p:tgtEl>
                                          <p:spTgt spid="3"/>
                                        </p:tgtEl>
                                      </p:cBhvr>
                                      <p:to x="100000" y="100000"/>
                                    </p:animScale>
                                    <p:animScale>
                                      <p:cBhvr>
                                        <p:cTn id="19" dur="62">
                                          <p:stCondLst>
                                            <p:cond delay="4339"/>
                                          </p:stCondLst>
                                        </p:cTn>
                                        <p:tgtEl>
                                          <p:spTgt spid="3"/>
                                        </p:tgtEl>
                                      </p:cBhvr>
                                      <p:to x="100000" y="95000"/>
                                    </p:animScale>
                                    <p:animScale>
                                      <p:cBhvr>
                                        <p:cTn id="20" dur="398" decel="50000">
                                          <p:stCondLst>
                                            <p:cond delay="4402"/>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CC2550D-771A-43E4-ADA3-2F05BBCB7BE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1397920">
            <a:off x="609124" y="540246"/>
            <a:ext cx="2456621" cy="3038169"/>
          </a:xfrm>
          <a:prstGeom prst="rect">
            <a:avLst/>
          </a:prstGeom>
        </p:spPr>
      </p:pic>
      <p:pic>
        <p:nvPicPr>
          <p:cNvPr id="10" name="Picture 9">
            <a:extLst>
              <a:ext uri="{FF2B5EF4-FFF2-40B4-BE49-F238E27FC236}">
                <a16:creationId xmlns:a16="http://schemas.microsoft.com/office/drawing/2014/main" xmlns="" id="{28F1D9BF-2E90-4C02-ACCB-BD6E72D6D05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083213"/>
            <a:ext cx="2596495" cy="2596495"/>
          </a:xfrm>
          <a:prstGeom prst="rect">
            <a:avLst/>
          </a:prstGeom>
        </p:spPr>
      </p:pic>
      <p:pic>
        <p:nvPicPr>
          <p:cNvPr id="2" name="Picture 1">
            <a:extLst>
              <a:ext uri="{FF2B5EF4-FFF2-40B4-BE49-F238E27FC236}">
                <a16:creationId xmlns:a16="http://schemas.microsoft.com/office/drawing/2014/main" xmlns="" id="{47BCF0D2-C8C4-4D6D-815F-7489A2EC3DE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02826" y="725556"/>
            <a:ext cx="6175513" cy="540688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Picture 3">
            <a:extLst>
              <a:ext uri="{FF2B5EF4-FFF2-40B4-BE49-F238E27FC236}">
                <a16:creationId xmlns:a16="http://schemas.microsoft.com/office/drawing/2014/main" xmlns="" id="{06A4B43D-0A7E-4745-B440-9BA94B2240F6}"/>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953610">
            <a:off x="2132359" y="3384251"/>
            <a:ext cx="2327150" cy="3216584"/>
          </a:xfrm>
          <a:prstGeom prst="rect">
            <a:avLst/>
          </a:prstGeom>
        </p:spPr>
      </p:pic>
      <p:pic>
        <p:nvPicPr>
          <p:cNvPr id="12" name="Picture 11">
            <a:extLst>
              <a:ext uri="{FF2B5EF4-FFF2-40B4-BE49-F238E27FC236}">
                <a16:creationId xmlns:a16="http://schemas.microsoft.com/office/drawing/2014/main" xmlns="" id="{6AAD4B86-C687-4BA9-B1AF-E9B6B82F9BC5}"/>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rot="1665708">
            <a:off x="3039066" y="127469"/>
            <a:ext cx="2400149" cy="3452621"/>
          </a:xfrm>
          <a:prstGeom prst="rect">
            <a:avLst/>
          </a:prstGeom>
        </p:spPr>
      </p:pic>
    </p:spTree>
    <p:extLst>
      <p:ext uri="{BB962C8B-B14F-4D97-AF65-F5344CB8AC3E}">
        <p14:creationId xmlns:p14="http://schemas.microsoft.com/office/powerpoint/2010/main" xmlns="" val="212299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E4B1565-6D40-4C5F-A85D-EC6ABCCF98E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504" y="478456"/>
            <a:ext cx="7879437" cy="6028361"/>
          </a:xfrm>
          <a:prstGeom prst="rect">
            <a:avLst/>
          </a:prstGeom>
        </p:spPr>
      </p:pic>
      <p:sp>
        <p:nvSpPr>
          <p:cNvPr id="4" name="TextBox 3">
            <a:extLst>
              <a:ext uri="{FF2B5EF4-FFF2-40B4-BE49-F238E27FC236}">
                <a16:creationId xmlns:a16="http://schemas.microsoft.com/office/drawing/2014/main" xmlns="" id="{A5D25492-9822-4022-A423-B25ACEB93B2F}"/>
              </a:ext>
            </a:extLst>
          </p:cNvPr>
          <p:cNvSpPr txBox="1"/>
          <p:nvPr/>
        </p:nvSpPr>
        <p:spPr>
          <a:xfrm>
            <a:off x="8743932" y="506338"/>
            <a:ext cx="2820003" cy="523220"/>
          </a:xfrm>
          <a:prstGeom prst="rect">
            <a:avLst/>
          </a:prstGeom>
          <a:noFill/>
        </p:spPr>
        <p:txBody>
          <a:bodyPr wrap="none" rtlCol="1">
            <a:spAutoFit/>
          </a:bodyPr>
          <a:lstStyle/>
          <a:p>
            <a:r>
              <a:rPr lang="fa-IR" sz="2800" b="1" dirty="0">
                <a:solidFill>
                  <a:srgbClr val="FF0000"/>
                </a:solidFill>
                <a:latin typeface="IRANSans" panose="020B0506030804020204" pitchFamily="34" charset="-78"/>
                <a:cs typeface="IRANSans" panose="020B0506030804020204" pitchFamily="34" charset="-78"/>
              </a:rPr>
              <a:t>نکات کتاب تکمیلی</a:t>
            </a:r>
          </a:p>
        </p:txBody>
      </p:sp>
      <p:sp>
        <p:nvSpPr>
          <p:cNvPr id="5" name="TextBox 4">
            <a:extLst>
              <a:ext uri="{FF2B5EF4-FFF2-40B4-BE49-F238E27FC236}">
                <a16:creationId xmlns:a16="http://schemas.microsoft.com/office/drawing/2014/main" xmlns="" id="{A2EEFF63-F305-4EC8-855D-294D444E71EE}"/>
              </a:ext>
            </a:extLst>
          </p:cNvPr>
          <p:cNvSpPr txBox="1"/>
          <p:nvPr/>
        </p:nvSpPr>
        <p:spPr>
          <a:xfrm>
            <a:off x="8156941" y="2096100"/>
            <a:ext cx="3521123" cy="2793072"/>
          </a:xfrm>
          <a:prstGeom prst="rect">
            <a:avLst/>
          </a:prstGeom>
          <a:noFill/>
        </p:spPr>
        <p:txBody>
          <a:bodyPr wrap="square" rtlCol="1">
            <a:spAutoFit/>
          </a:bodyPr>
          <a:lstStyle/>
          <a:p>
            <a:pPr algn="r">
              <a:lnSpc>
                <a:spcPct val="200000"/>
              </a:lnSpc>
            </a:pPr>
            <a:r>
              <a:rPr lang="fa-IR" b="1" dirty="0">
                <a:solidFill>
                  <a:srgbClr val="7030A0"/>
                </a:solidFill>
                <a:latin typeface="IRANSans" panose="020B0506030804020204" pitchFamily="34" charset="-78"/>
                <a:cs typeface="IRANSans" panose="020B0506030804020204" pitchFamily="34" charset="-78"/>
              </a:rPr>
              <a:t>در هر دو شعر مرگ در راه وطن را شهادت و بهترین نوع مرگ می داند و آن را اوج گیری (مرگ شعله ها) </a:t>
            </a:r>
          </a:p>
          <a:p>
            <a:pPr algn="r">
              <a:lnSpc>
                <a:spcPct val="200000"/>
              </a:lnSpc>
            </a:pPr>
            <a:r>
              <a:rPr lang="fa-IR" b="1" dirty="0">
                <a:solidFill>
                  <a:srgbClr val="7030A0"/>
                </a:solidFill>
                <a:latin typeface="IRANSans" panose="020B0506030804020204" pitchFamily="34" charset="-78"/>
                <a:cs typeface="IRANSans" panose="020B0506030804020204" pitchFamily="34" charset="-78"/>
              </a:rPr>
              <a:t>می داند در مقابل مرگ رو به پایین وبی ارزش(مرگ برگ ها) قرار دارد.</a:t>
            </a:r>
          </a:p>
        </p:txBody>
      </p:sp>
    </p:spTree>
    <p:extLst>
      <p:ext uri="{BB962C8B-B14F-4D97-AF65-F5344CB8AC3E}">
        <p14:creationId xmlns:p14="http://schemas.microsoft.com/office/powerpoint/2010/main" xmlns="" val="130888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700"/>
                                        <p:tgtEl>
                                          <p:spTgt spid="3"/>
                                        </p:tgtEl>
                                      </p:cBhvr>
                                    </p:animEffect>
                                    <p:anim calcmode="lin" valueType="num">
                                      <p:cBhvr>
                                        <p:cTn id="14" dur="2700" fill="hold"/>
                                        <p:tgtEl>
                                          <p:spTgt spid="3"/>
                                        </p:tgtEl>
                                        <p:attrNameLst>
                                          <p:attrName>ppt_x</p:attrName>
                                        </p:attrNameLst>
                                      </p:cBhvr>
                                      <p:tavLst>
                                        <p:tav tm="0">
                                          <p:val>
                                            <p:strVal val="#ppt_x"/>
                                          </p:val>
                                        </p:tav>
                                        <p:tav tm="100000">
                                          <p:val>
                                            <p:strVal val="#ppt_x"/>
                                          </p:val>
                                        </p:tav>
                                      </p:tavLst>
                                    </p:anim>
                                    <p:anim calcmode="lin" valueType="num">
                                      <p:cBhvr>
                                        <p:cTn id="15" dur="27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7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300" fill="hold"/>
                                        <p:tgtEl>
                                          <p:spTgt spid="5"/>
                                        </p:tgtEl>
                                        <p:attrNameLst>
                                          <p:attrName>ppt_x</p:attrName>
                                        </p:attrNameLst>
                                      </p:cBhvr>
                                      <p:tavLst>
                                        <p:tav tm="0">
                                          <p:val>
                                            <p:strVal val="#ppt_x"/>
                                          </p:val>
                                        </p:tav>
                                        <p:tav tm="100000">
                                          <p:val>
                                            <p:strVal val="#ppt_x"/>
                                          </p:val>
                                        </p:tav>
                                      </p:tavLst>
                                    </p:anim>
                                    <p:anim calcmode="lin" valueType="num">
                                      <p:cBhvr additive="base">
                                        <p:cTn id="20" dur="3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4294" b="-4294"/>
          <a:stretch/>
        </p:blipFill>
        <p:spPr>
          <a:xfrm>
            <a:off x="5442857" y="239150"/>
            <a:ext cx="6500614" cy="6471139"/>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t="3863" b="-3863"/>
          <a:stretch/>
        </p:blipFill>
        <p:spPr>
          <a:xfrm>
            <a:off x="248529" y="281054"/>
            <a:ext cx="5993246" cy="6576946"/>
          </a:xfrm>
          <a:prstGeom prst="rect">
            <a:avLst/>
          </a:prstGeom>
        </p:spPr>
      </p:pic>
      <p:sp>
        <p:nvSpPr>
          <p:cNvPr id="5" name="TextBox 4">
            <a:extLst>
              <a:ext uri="{FF2B5EF4-FFF2-40B4-BE49-F238E27FC236}">
                <a16:creationId xmlns:a16="http://schemas.microsoft.com/office/drawing/2014/main" xmlns="" id="{8345BDE7-0766-4E30-86C5-CC1B571A4C51}"/>
              </a:ext>
            </a:extLst>
          </p:cNvPr>
          <p:cNvSpPr txBox="1"/>
          <p:nvPr/>
        </p:nvSpPr>
        <p:spPr>
          <a:xfrm>
            <a:off x="89504" y="1855569"/>
            <a:ext cx="2932213" cy="646331"/>
          </a:xfrm>
          <a:prstGeom prst="rect">
            <a:avLst/>
          </a:prstGeom>
          <a:noFill/>
        </p:spPr>
        <p:txBody>
          <a:bodyPr wrap="none" rtlCol="1">
            <a:spAutoFit/>
          </a:bodyPr>
          <a:lstStyle/>
          <a:p>
            <a:pPr algn="r"/>
            <a:r>
              <a:rPr lang="fa-IR" b="1" dirty="0">
                <a:solidFill>
                  <a:srgbClr val="FF0000"/>
                </a:solidFill>
                <a:latin typeface="IRANSans" panose="020B0506030804020204" pitchFamily="34" charset="-78"/>
                <a:cs typeface="IRANSans" panose="020B0506030804020204" pitchFamily="34" charset="-78"/>
              </a:rPr>
              <a:t>لحن  غالب حماسی- روایی</a:t>
            </a:r>
          </a:p>
          <a:p>
            <a:pPr algn="r"/>
            <a:r>
              <a:rPr lang="fa-IR" b="1" dirty="0">
                <a:solidFill>
                  <a:srgbClr val="FF0000"/>
                </a:solidFill>
                <a:latin typeface="IRANSans" panose="020B0506030804020204" pitchFamily="34" charset="-78"/>
                <a:cs typeface="IRANSans" panose="020B0506030804020204" pitchFamily="34" charset="-78"/>
              </a:rPr>
              <a:t>و لحن های توصیفی و گزارشی</a:t>
            </a:r>
          </a:p>
        </p:txBody>
      </p:sp>
      <p:sp>
        <p:nvSpPr>
          <p:cNvPr id="7" name="TextBox 6">
            <a:extLst>
              <a:ext uri="{FF2B5EF4-FFF2-40B4-BE49-F238E27FC236}">
                <a16:creationId xmlns:a16="http://schemas.microsoft.com/office/drawing/2014/main" xmlns="" id="{B5CCB90B-B077-4985-A7E2-1C962612371E}"/>
              </a:ext>
            </a:extLst>
          </p:cNvPr>
          <p:cNvSpPr txBox="1"/>
          <p:nvPr/>
        </p:nvSpPr>
        <p:spPr>
          <a:xfrm>
            <a:off x="402299" y="1206811"/>
            <a:ext cx="2319130" cy="369332"/>
          </a:xfrm>
          <a:prstGeom prst="rect">
            <a:avLst/>
          </a:prstGeom>
          <a:noFill/>
        </p:spPr>
        <p:txBody>
          <a:bodyPr wrap="square">
            <a:spAutoFit/>
          </a:bodyPr>
          <a:lstStyle/>
          <a:p>
            <a:r>
              <a:rPr lang="fa-IR" dirty="0">
                <a:solidFill>
                  <a:srgbClr val="0070C0"/>
                </a:solidFill>
                <a:latin typeface="IRANSans" panose="020B0506030804020204" pitchFamily="34" charset="-78"/>
                <a:cs typeface="IRANSans" panose="020B0506030804020204" pitchFamily="34" charset="-78"/>
              </a:rPr>
              <a:t>قالب شعر: نو یا نیمایی </a:t>
            </a:r>
            <a:endParaRPr lang="fa-IR" dirty="0"/>
          </a:p>
        </p:txBody>
      </p:sp>
    </p:spTree>
    <p:extLst>
      <p:ext uri="{BB962C8B-B14F-4D97-AF65-F5344CB8AC3E}">
        <p14:creationId xmlns:p14="http://schemas.microsoft.com/office/powerpoint/2010/main" xmlns="" val="1731114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A193D98-336C-4AEE-89AE-8F90E7F224E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07026" y="314739"/>
            <a:ext cx="8666922" cy="6228522"/>
          </a:xfrm>
          <a:prstGeom prst="rect">
            <a:avLst/>
          </a:prstGeom>
        </p:spPr>
      </p:pic>
      <p:sp>
        <p:nvSpPr>
          <p:cNvPr id="2" name="TextBox 1">
            <a:extLst>
              <a:ext uri="{FF2B5EF4-FFF2-40B4-BE49-F238E27FC236}">
                <a16:creationId xmlns:a16="http://schemas.microsoft.com/office/drawing/2014/main" xmlns="" id="{50BDA1CE-2026-46E4-8A85-3595E4E292EF}"/>
              </a:ext>
            </a:extLst>
          </p:cNvPr>
          <p:cNvSpPr txBox="1"/>
          <p:nvPr/>
        </p:nvSpPr>
        <p:spPr>
          <a:xfrm>
            <a:off x="318052" y="1803483"/>
            <a:ext cx="2634541" cy="3139321"/>
          </a:xfrm>
          <a:prstGeom prst="rect">
            <a:avLst/>
          </a:prstGeom>
          <a:noFill/>
        </p:spPr>
        <p:txBody>
          <a:bodyPr wrap="square" rtlCol="1">
            <a:spAutoFit/>
          </a:bodyPr>
          <a:lstStyle/>
          <a:p>
            <a:pPr algn="r"/>
            <a:r>
              <a:rPr lang="fa-IR" dirty="0">
                <a:solidFill>
                  <a:srgbClr val="0070C0"/>
                </a:solidFill>
                <a:latin typeface="IRANSans" panose="020B0506030804020204" pitchFamily="34" charset="-78"/>
                <a:cs typeface="IRANSans" panose="020B0506030804020204" pitchFamily="34" charset="-78"/>
              </a:rPr>
              <a:t>خلاصۀ دانستنی:</a:t>
            </a:r>
          </a:p>
          <a:p>
            <a:pPr algn="r"/>
            <a:r>
              <a:rPr lang="fa-IR" dirty="0">
                <a:solidFill>
                  <a:srgbClr val="0070C0"/>
                </a:solidFill>
                <a:latin typeface="IRANSans" panose="020B0506030804020204" pitchFamily="34" charset="-78"/>
                <a:cs typeface="IRANSans" panose="020B0506030804020204" pitchFamily="34" charset="-78"/>
              </a:rPr>
              <a:t>در شعر سنتی وزن همه ی مصراع های کل شعر یکسان است،یعنی تعداد بخش ها(هجا ها) در همه مصراع ها برابر است اما در شعر نو یا نیمایی این برابری وجود ندارد یعنی کل شعر یک وزن پایه دارد ولی برابری بخش ها(هجا ها) در مصراع ها وجود ندارد</a:t>
            </a:r>
          </a:p>
        </p:txBody>
      </p:sp>
    </p:spTree>
    <p:extLst>
      <p:ext uri="{BB962C8B-B14F-4D97-AF65-F5344CB8AC3E}">
        <p14:creationId xmlns:p14="http://schemas.microsoft.com/office/powerpoint/2010/main" xmlns="" val="39817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E98568-DB91-482D-B33F-1790F3442AC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22503" y="357919"/>
            <a:ext cx="5764696" cy="3933333"/>
          </a:xfrm>
          <a:prstGeom prst="rect">
            <a:avLst/>
          </a:prstGeom>
        </p:spPr>
      </p:pic>
      <p:pic>
        <p:nvPicPr>
          <p:cNvPr id="4" name="Picture 3">
            <a:extLst>
              <a:ext uri="{FF2B5EF4-FFF2-40B4-BE49-F238E27FC236}">
                <a16:creationId xmlns:a16="http://schemas.microsoft.com/office/drawing/2014/main" xmlns="" id="{1BF831E2-4983-4986-8695-54A8D54D4E9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1" y="357919"/>
            <a:ext cx="5791198" cy="5340516"/>
          </a:xfrm>
          <a:prstGeom prst="rect">
            <a:avLst/>
          </a:prstGeom>
        </p:spPr>
      </p:pic>
      <p:sp>
        <p:nvSpPr>
          <p:cNvPr id="5" name="TextBox 4">
            <a:extLst>
              <a:ext uri="{FF2B5EF4-FFF2-40B4-BE49-F238E27FC236}">
                <a16:creationId xmlns:a16="http://schemas.microsoft.com/office/drawing/2014/main" xmlns="" id="{62EBD1DE-7A0D-4159-8002-89ADD69DEAF1}"/>
              </a:ext>
            </a:extLst>
          </p:cNvPr>
          <p:cNvSpPr txBox="1"/>
          <p:nvPr/>
        </p:nvSpPr>
        <p:spPr>
          <a:xfrm>
            <a:off x="4953593" y="3191730"/>
            <a:ext cx="1168910" cy="307777"/>
          </a:xfrm>
          <a:prstGeom prst="rect">
            <a:avLst/>
          </a:prstGeom>
          <a:noFill/>
        </p:spPr>
        <p:txBody>
          <a:bodyPr wrap="none" rtlCol="1">
            <a:spAutoFit/>
          </a:bodyPr>
          <a:lstStyle/>
          <a:p>
            <a:r>
              <a:rPr lang="fa-IR" sz="1400" dirty="0">
                <a:solidFill>
                  <a:srgbClr val="FF0000"/>
                </a:solidFill>
                <a:latin typeface="IRANSans" panose="020B0506030804020204" pitchFamily="34" charset="-78"/>
                <a:cs typeface="IRANSans" panose="020B0506030804020204" pitchFamily="34" charset="-78"/>
              </a:rPr>
              <a:t>بی گمان امروز</a:t>
            </a:r>
          </a:p>
        </p:txBody>
      </p:sp>
      <p:sp>
        <p:nvSpPr>
          <p:cNvPr id="6" name="TextBox 5">
            <a:extLst>
              <a:ext uri="{FF2B5EF4-FFF2-40B4-BE49-F238E27FC236}">
                <a16:creationId xmlns:a16="http://schemas.microsoft.com/office/drawing/2014/main" xmlns="" id="{C3AE69E8-5F78-439F-92B3-EA914D014CE5}"/>
              </a:ext>
            </a:extLst>
          </p:cNvPr>
          <p:cNvSpPr txBox="1"/>
          <p:nvPr/>
        </p:nvSpPr>
        <p:spPr>
          <a:xfrm>
            <a:off x="2648869" y="4137364"/>
            <a:ext cx="3496470" cy="307777"/>
          </a:xfrm>
          <a:prstGeom prst="rect">
            <a:avLst/>
          </a:prstGeom>
          <a:noFill/>
        </p:spPr>
        <p:txBody>
          <a:bodyPr wrap="none" rtlCol="1">
            <a:spAutoFit/>
          </a:bodyPr>
          <a:lstStyle/>
          <a:p>
            <a:r>
              <a:rPr lang="fa-IR" sz="1400" dirty="0">
                <a:solidFill>
                  <a:srgbClr val="FF0000"/>
                </a:solidFill>
                <a:latin typeface="IRANSans" panose="020B0506030804020204" pitchFamily="34" charset="-78"/>
                <a:cs typeface="IRANSans" panose="020B0506030804020204" pitchFamily="34" charset="-78"/>
              </a:rPr>
              <a:t>آن طرف نصف جهان با تانک های آتشین در راه</a:t>
            </a:r>
          </a:p>
        </p:txBody>
      </p:sp>
      <p:sp>
        <p:nvSpPr>
          <p:cNvPr id="7" name="TextBox 6">
            <a:extLst>
              <a:ext uri="{FF2B5EF4-FFF2-40B4-BE49-F238E27FC236}">
                <a16:creationId xmlns:a16="http://schemas.microsoft.com/office/drawing/2014/main" xmlns="" id="{390C8EC0-F2CD-467E-AB1C-8897920C0270}"/>
              </a:ext>
            </a:extLst>
          </p:cNvPr>
          <p:cNvSpPr txBox="1"/>
          <p:nvPr/>
        </p:nvSpPr>
        <p:spPr>
          <a:xfrm>
            <a:off x="3328542" y="3664547"/>
            <a:ext cx="2816797" cy="307777"/>
          </a:xfrm>
          <a:prstGeom prst="rect">
            <a:avLst/>
          </a:prstGeom>
          <a:noFill/>
        </p:spPr>
        <p:txBody>
          <a:bodyPr wrap="none" rtlCol="1">
            <a:spAutoFit/>
          </a:bodyPr>
          <a:lstStyle/>
          <a:p>
            <a:r>
              <a:rPr lang="fa-IR" sz="1400" dirty="0">
                <a:solidFill>
                  <a:srgbClr val="FF0000"/>
                </a:solidFill>
                <a:latin typeface="IRANSans" panose="020B0506030804020204" pitchFamily="34" charset="-78"/>
                <a:cs typeface="IRANSans" panose="020B0506030804020204" pitchFamily="34" charset="-78"/>
              </a:rPr>
              <a:t>کودکی از دامن این موج بیرون جست</a:t>
            </a:r>
          </a:p>
        </p:txBody>
      </p:sp>
    </p:spTree>
    <p:extLst>
      <p:ext uri="{BB962C8B-B14F-4D97-AF65-F5344CB8AC3E}">
        <p14:creationId xmlns:p14="http://schemas.microsoft.com/office/powerpoint/2010/main" xmlns="" val="147718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600" fill="hold"/>
                                        <p:tgtEl>
                                          <p:spTgt spid="4"/>
                                        </p:tgtEl>
                                        <p:attrNameLst>
                                          <p:attrName>ppt_x</p:attrName>
                                        </p:attrNameLst>
                                      </p:cBhvr>
                                      <p:tavLst>
                                        <p:tav tm="0">
                                          <p:val>
                                            <p:strVal val="#ppt_x"/>
                                          </p:val>
                                        </p:tav>
                                        <p:tav tm="100000">
                                          <p:val>
                                            <p:strVal val="#ppt_x"/>
                                          </p:val>
                                        </p:tav>
                                      </p:tavLst>
                                    </p:anim>
                                    <p:anim calcmode="lin" valueType="num">
                                      <p:cBhvr additive="base">
                                        <p:cTn id="14" dur="26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600"/>
                            </p:stCondLst>
                            <p:childTnLst>
                              <p:par>
                                <p:cTn id="16" presetID="42" presetClass="entr" presetSubtype="0" fill="hold" grpId="0" nodeType="afterEffect">
                                  <p:stCondLst>
                                    <p:cond delay="17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83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9300"/>
                            </p:stCondLst>
                            <p:childTnLst>
                              <p:par>
                                <p:cTn id="28" presetID="42"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7E16604-B92C-4F38-AD19-E55036922DC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15011" y="781094"/>
            <a:ext cx="6238095" cy="3628571"/>
          </a:xfrm>
          <a:prstGeom prst="rect">
            <a:avLst/>
          </a:prstGeom>
        </p:spPr>
      </p:pic>
      <p:sp>
        <p:nvSpPr>
          <p:cNvPr id="4" name="TextBox 3">
            <a:extLst>
              <a:ext uri="{FF2B5EF4-FFF2-40B4-BE49-F238E27FC236}">
                <a16:creationId xmlns:a16="http://schemas.microsoft.com/office/drawing/2014/main" xmlns="" id="{E6BB416F-8847-4238-96BE-01C64491B2AA}"/>
              </a:ext>
            </a:extLst>
          </p:cNvPr>
          <p:cNvSpPr txBox="1"/>
          <p:nvPr/>
        </p:nvSpPr>
        <p:spPr>
          <a:xfrm>
            <a:off x="8295836" y="4476786"/>
            <a:ext cx="2794418" cy="923330"/>
          </a:xfrm>
          <a:prstGeom prst="rect">
            <a:avLst/>
          </a:prstGeom>
          <a:noFill/>
        </p:spPr>
        <p:txBody>
          <a:bodyPr wrap="none" rtlCol="1">
            <a:spAutoFit/>
          </a:bodyPr>
          <a:lstStyle/>
          <a:p>
            <a:pPr algn="r"/>
            <a:r>
              <a:rPr lang="fa-IR" b="1" dirty="0">
                <a:solidFill>
                  <a:srgbClr val="0070C0"/>
                </a:solidFill>
                <a:latin typeface="IRANSans" panose="020B0506030804020204" pitchFamily="34" charset="-78"/>
                <a:cs typeface="IRANSans" panose="020B0506030804020204" pitchFamily="34" charset="-78"/>
              </a:rPr>
              <a:t>وزن پایه:</a:t>
            </a:r>
            <a:endParaRPr lang="en-US" b="1" dirty="0">
              <a:solidFill>
                <a:srgbClr val="0070C0"/>
              </a:solidFill>
              <a:latin typeface="IRANSans" panose="020B0506030804020204" pitchFamily="34" charset="-78"/>
              <a:cs typeface="IRANSans" panose="020B0506030804020204" pitchFamily="34" charset="-78"/>
            </a:endParaRPr>
          </a:p>
          <a:p>
            <a:pPr algn="r"/>
            <a:endParaRPr lang="fa-IR" b="1" dirty="0">
              <a:solidFill>
                <a:srgbClr val="0070C0"/>
              </a:solidFill>
              <a:latin typeface="IRANSans" panose="020B0506030804020204" pitchFamily="34" charset="-78"/>
              <a:cs typeface="IRANSans" panose="020B0506030804020204" pitchFamily="34" charset="-78"/>
            </a:endParaRPr>
          </a:p>
          <a:p>
            <a:pPr algn="r"/>
            <a:r>
              <a:rPr lang="fa-IR" b="1" dirty="0">
                <a:solidFill>
                  <a:srgbClr val="0070C0"/>
                </a:solidFill>
                <a:latin typeface="IRANSans" panose="020B0506030804020204" pitchFamily="34" charset="-78"/>
                <a:cs typeface="IRANSans" panose="020B0506030804020204" pitchFamily="34" charset="-78"/>
              </a:rPr>
              <a:t>ت ت تن ت     تن ت تن تن</a:t>
            </a:r>
          </a:p>
        </p:txBody>
      </p:sp>
      <p:sp>
        <p:nvSpPr>
          <p:cNvPr id="2" name="TextBox 1">
            <a:extLst>
              <a:ext uri="{FF2B5EF4-FFF2-40B4-BE49-F238E27FC236}">
                <a16:creationId xmlns:a16="http://schemas.microsoft.com/office/drawing/2014/main" xmlns="" id="{55B2DFE8-6042-428B-B186-63F8C32047D4}"/>
              </a:ext>
            </a:extLst>
          </p:cNvPr>
          <p:cNvSpPr txBox="1"/>
          <p:nvPr/>
        </p:nvSpPr>
        <p:spPr>
          <a:xfrm>
            <a:off x="2893969" y="490417"/>
            <a:ext cx="2337499" cy="2246769"/>
          </a:xfrm>
          <a:prstGeom prst="rect">
            <a:avLst/>
          </a:prstGeom>
          <a:noFill/>
        </p:spPr>
        <p:txBody>
          <a:bodyPr wrap="none" rtlCol="1">
            <a:spAutoFit/>
          </a:bodyPr>
          <a:lstStyle/>
          <a:p>
            <a:pPr algn="r"/>
            <a:r>
              <a:rPr lang="fa-IR" sz="3200" b="1" dirty="0">
                <a:solidFill>
                  <a:schemeClr val="accent3"/>
                </a:solidFill>
                <a:latin typeface="29LTRavi-Regular" panose="00000504000000020004" pitchFamily="2" charset="-78"/>
                <a:ea typeface="29LTRavi-Regular" panose="00000504000000020004" pitchFamily="2" charset="-78"/>
                <a:cs typeface="29LTRavi-Regular" panose="00000504000000020004" pitchFamily="2" charset="-78"/>
              </a:rPr>
              <a:t> 1  </a:t>
            </a:r>
            <a:r>
              <a:rPr lang="fa-IR" b="1" dirty="0">
                <a:solidFill>
                  <a:srgbClr val="0070C0"/>
                </a:solidFill>
                <a:latin typeface="IRANSans" panose="020B0506030804020204" pitchFamily="34" charset="-78"/>
                <a:cs typeface="IRANSans" panose="020B0506030804020204" pitchFamily="34" charset="-78"/>
              </a:rPr>
              <a:t>نابرابر-فوق باور</a:t>
            </a:r>
          </a:p>
          <a:p>
            <a:pPr algn="r"/>
            <a:r>
              <a:rPr lang="fa-IR" b="1" dirty="0">
                <a:solidFill>
                  <a:srgbClr val="0070C0"/>
                </a:solidFill>
                <a:latin typeface="IRANSans" panose="020B0506030804020204" pitchFamily="34" charset="-78"/>
                <a:cs typeface="IRANSans" panose="020B0506030804020204" pitchFamily="34" charset="-78"/>
              </a:rPr>
              <a:t>سرکش-ترکش</a:t>
            </a:r>
          </a:p>
          <a:p>
            <a:pPr algn="r"/>
            <a:r>
              <a:rPr lang="fa-IR" b="1" dirty="0">
                <a:solidFill>
                  <a:srgbClr val="0070C0"/>
                </a:solidFill>
                <a:latin typeface="IRANSans" panose="020B0506030804020204" pitchFamily="34" charset="-78"/>
                <a:cs typeface="IRANSans" panose="020B0506030804020204" pitchFamily="34" charset="-78"/>
              </a:rPr>
              <a:t>می دوخت- می سوخت</a:t>
            </a:r>
          </a:p>
          <a:p>
            <a:pPr algn="r"/>
            <a:r>
              <a:rPr lang="fa-IR" b="1" dirty="0">
                <a:solidFill>
                  <a:srgbClr val="0070C0"/>
                </a:solidFill>
                <a:latin typeface="IRANSans" panose="020B0506030804020204" pitchFamily="34" charset="-78"/>
                <a:cs typeface="IRANSans" panose="020B0506030804020204" pitchFamily="34" charset="-78"/>
              </a:rPr>
              <a:t>جانبازی-بازی</a:t>
            </a:r>
          </a:p>
          <a:p>
            <a:pPr algn="r"/>
            <a:r>
              <a:rPr lang="fa-IR" b="1" dirty="0">
                <a:solidFill>
                  <a:srgbClr val="0070C0"/>
                </a:solidFill>
                <a:latin typeface="IRANSans" panose="020B0506030804020204" pitchFamily="34" charset="-78"/>
                <a:cs typeface="IRANSans" panose="020B0506030804020204" pitchFamily="34" charset="-78"/>
              </a:rPr>
              <a:t>پیروز- امروز</a:t>
            </a:r>
          </a:p>
          <a:p>
            <a:pPr algn="r"/>
            <a:r>
              <a:rPr lang="fa-IR" b="1" dirty="0">
                <a:solidFill>
                  <a:srgbClr val="0070C0"/>
                </a:solidFill>
                <a:latin typeface="IRANSans" panose="020B0506030804020204" pitchFamily="34" charset="-78"/>
                <a:cs typeface="IRANSans" panose="020B0506030804020204" pitchFamily="34" charset="-78"/>
              </a:rPr>
              <a:t>وا-غوغا</a:t>
            </a:r>
          </a:p>
          <a:p>
            <a:pPr algn="r"/>
            <a:r>
              <a:rPr lang="fa-IR" b="1" dirty="0">
                <a:solidFill>
                  <a:srgbClr val="0070C0"/>
                </a:solidFill>
                <a:latin typeface="IRANSans" panose="020B0506030804020204" pitchFamily="34" charset="-78"/>
                <a:cs typeface="IRANSans" panose="020B0506030804020204" pitchFamily="34" charset="-78"/>
              </a:rPr>
              <a:t>دف- کف</a:t>
            </a:r>
          </a:p>
        </p:txBody>
      </p:sp>
      <p:sp>
        <p:nvSpPr>
          <p:cNvPr id="5" name="TextBox 4">
            <a:extLst>
              <a:ext uri="{FF2B5EF4-FFF2-40B4-BE49-F238E27FC236}">
                <a16:creationId xmlns:a16="http://schemas.microsoft.com/office/drawing/2014/main" xmlns="" id="{35BB9FFB-89EB-44C3-A557-0593A55316C7}"/>
              </a:ext>
            </a:extLst>
          </p:cNvPr>
          <p:cNvSpPr txBox="1"/>
          <p:nvPr/>
        </p:nvSpPr>
        <p:spPr>
          <a:xfrm>
            <a:off x="533162" y="382261"/>
            <a:ext cx="1640193" cy="1138773"/>
          </a:xfrm>
          <a:prstGeom prst="rect">
            <a:avLst/>
          </a:prstGeom>
          <a:noFill/>
        </p:spPr>
        <p:txBody>
          <a:bodyPr wrap="none" rtlCol="1">
            <a:spAutoFit/>
          </a:bodyPr>
          <a:lstStyle/>
          <a:p>
            <a:pPr algn="r"/>
            <a:r>
              <a:rPr lang="fa-IR" sz="3200" b="1" dirty="0">
                <a:solidFill>
                  <a:schemeClr val="accent3"/>
                </a:solidFill>
                <a:latin typeface="29LTRavi-Regular" panose="00000504000000020004" pitchFamily="2" charset="-78"/>
                <a:ea typeface="29LTRavi-Regular" panose="00000504000000020004" pitchFamily="2" charset="-78"/>
                <a:cs typeface="29LTRavi-Regular" panose="00000504000000020004" pitchFamily="2" charset="-78"/>
              </a:rPr>
              <a:t>2 </a:t>
            </a:r>
            <a:r>
              <a:rPr lang="fa-IR" b="1" dirty="0">
                <a:solidFill>
                  <a:srgbClr val="0070C0"/>
                </a:solidFill>
                <a:latin typeface="IRANSans" panose="020B0506030804020204" pitchFamily="34" charset="-78"/>
                <a:cs typeface="IRANSans" panose="020B0506030804020204" pitchFamily="34" charset="-78"/>
              </a:rPr>
              <a:t>جدا-جا به جا</a:t>
            </a:r>
          </a:p>
          <a:p>
            <a:pPr algn="r"/>
            <a:r>
              <a:rPr lang="fa-IR" b="1" dirty="0">
                <a:solidFill>
                  <a:srgbClr val="0070C0"/>
                </a:solidFill>
                <a:latin typeface="IRANSans" panose="020B0506030804020204" pitchFamily="34" charset="-78"/>
                <a:cs typeface="IRANSans" panose="020B0506030804020204" pitchFamily="34" charset="-78"/>
              </a:rPr>
              <a:t>تنگ- کم رنگ</a:t>
            </a:r>
          </a:p>
          <a:p>
            <a:pPr algn="r"/>
            <a:r>
              <a:rPr lang="fa-IR" b="1" dirty="0">
                <a:solidFill>
                  <a:srgbClr val="0070C0"/>
                </a:solidFill>
                <a:latin typeface="IRANSans" panose="020B0506030804020204" pitchFamily="34" charset="-78"/>
                <a:cs typeface="IRANSans" panose="020B0506030804020204" pitchFamily="34" charset="-78"/>
              </a:rPr>
              <a:t>وا- تماشا</a:t>
            </a:r>
          </a:p>
        </p:txBody>
      </p:sp>
      <p:sp>
        <p:nvSpPr>
          <p:cNvPr id="6" name="TextBox 5">
            <a:extLst>
              <a:ext uri="{FF2B5EF4-FFF2-40B4-BE49-F238E27FC236}">
                <a16:creationId xmlns:a16="http://schemas.microsoft.com/office/drawing/2014/main" xmlns="" id="{739967ED-9433-448D-BCEF-95C35C1CDC43}"/>
              </a:ext>
            </a:extLst>
          </p:cNvPr>
          <p:cNvSpPr txBox="1"/>
          <p:nvPr/>
        </p:nvSpPr>
        <p:spPr>
          <a:xfrm>
            <a:off x="2970112" y="2737186"/>
            <a:ext cx="2313454" cy="584775"/>
          </a:xfrm>
          <a:prstGeom prst="rect">
            <a:avLst/>
          </a:prstGeom>
          <a:noFill/>
        </p:spPr>
        <p:txBody>
          <a:bodyPr wrap="none" rtlCol="1">
            <a:spAutoFit/>
          </a:bodyPr>
          <a:lstStyle/>
          <a:p>
            <a:pPr algn="r"/>
            <a:r>
              <a:rPr lang="fa-IR" sz="3200" b="1" dirty="0">
                <a:solidFill>
                  <a:schemeClr val="accent3"/>
                </a:solidFill>
                <a:latin typeface="29LTRavi-Regular" panose="00000504000000020004" pitchFamily="2" charset="-78"/>
                <a:ea typeface="29LTRavi-Regular" panose="00000504000000020004" pitchFamily="2" charset="-78"/>
                <a:cs typeface="29LTRavi-Regular" panose="00000504000000020004" pitchFamily="2" charset="-78"/>
              </a:rPr>
              <a:t>3</a:t>
            </a:r>
            <a:r>
              <a:rPr lang="fa-IR" sz="3200" b="1" dirty="0">
                <a:solidFill>
                  <a:srgbClr val="0070C0"/>
                </a:solidFill>
                <a:latin typeface="29LTRavi-Regular" panose="00000504000000020004" pitchFamily="2" charset="-78"/>
                <a:ea typeface="29LTRavi-Regular" panose="00000504000000020004" pitchFamily="2" charset="-78"/>
                <a:cs typeface="29LTRavi-Regular" panose="00000504000000020004" pitchFamily="2" charset="-78"/>
              </a:rPr>
              <a:t> </a:t>
            </a:r>
            <a:r>
              <a:rPr lang="fa-IR" b="1" dirty="0">
                <a:solidFill>
                  <a:srgbClr val="0070C0"/>
                </a:solidFill>
                <a:latin typeface="IRANSans" panose="020B0506030804020204" pitchFamily="34" charset="-78"/>
                <a:cs typeface="IRANSans" panose="020B0506030804020204" pitchFamily="34" charset="-78"/>
              </a:rPr>
              <a:t>آرش-آتش-سیاوش</a:t>
            </a:r>
          </a:p>
        </p:txBody>
      </p:sp>
      <p:sp>
        <p:nvSpPr>
          <p:cNvPr id="7" name="TextBox 6">
            <a:extLst>
              <a:ext uri="{FF2B5EF4-FFF2-40B4-BE49-F238E27FC236}">
                <a16:creationId xmlns:a16="http://schemas.microsoft.com/office/drawing/2014/main" xmlns="" id="{F63F0DA1-5C30-4AC2-9FFB-904C9C1ACECF}"/>
              </a:ext>
            </a:extLst>
          </p:cNvPr>
          <p:cNvSpPr txBox="1"/>
          <p:nvPr/>
        </p:nvSpPr>
        <p:spPr>
          <a:xfrm>
            <a:off x="154931" y="2698305"/>
            <a:ext cx="2669320" cy="861774"/>
          </a:xfrm>
          <a:prstGeom prst="rect">
            <a:avLst/>
          </a:prstGeom>
          <a:noFill/>
        </p:spPr>
        <p:txBody>
          <a:bodyPr wrap="none" rtlCol="1">
            <a:spAutoFit/>
          </a:bodyPr>
          <a:lstStyle/>
          <a:p>
            <a:pPr algn="r"/>
            <a:r>
              <a:rPr lang="fa-IR" sz="3200" b="1" dirty="0">
                <a:solidFill>
                  <a:schemeClr val="accent3"/>
                </a:solidFill>
                <a:latin typeface="29LTRavi-Regular" panose="00000504000000020004" pitchFamily="2" charset="-78"/>
                <a:ea typeface="29LTRavi-Regular" panose="00000504000000020004" pitchFamily="2" charset="-78"/>
                <a:cs typeface="29LTRavi-Regular" panose="00000504000000020004" pitchFamily="2" charset="-78"/>
              </a:rPr>
              <a:t>4 </a:t>
            </a:r>
            <a:r>
              <a:rPr lang="fa-IR" b="1" dirty="0">
                <a:solidFill>
                  <a:srgbClr val="0070C0"/>
                </a:solidFill>
                <a:latin typeface="29LTRavi-Regular" panose="00000504000000020004" pitchFamily="2" charset="-78"/>
                <a:ea typeface="29LTRavi-Regular" panose="00000504000000020004" pitchFamily="2" charset="-78"/>
                <a:cs typeface="29LTRavi-Regular" panose="00000504000000020004" pitchFamily="2" charset="-78"/>
              </a:rPr>
              <a:t> </a:t>
            </a:r>
            <a:r>
              <a:rPr lang="fa-IR" b="1" dirty="0">
                <a:solidFill>
                  <a:srgbClr val="0070C0"/>
                </a:solidFill>
                <a:latin typeface="IRANSans" panose="020B0506030804020204" pitchFamily="34" charset="-78"/>
                <a:cs typeface="IRANSans" panose="020B0506030804020204" pitchFamily="34" charset="-78"/>
              </a:rPr>
              <a:t>سرگردان-پرسان- میدان</a:t>
            </a:r>
          </a:p>
          <a:p>
            <a:pPr algn="r"/>
            <a:r>
              <a:rPr lang="fa-IR" b="1" dirty="0">
                <a:solidFill>
                  <a:srgbClr val="0070C0"/>
                </a:solidFill>
                <a:latin typeface="IRANSans" panose="020B0506030804020204" pitchFamily="34" charset="-78"/>
                <a:cs typeface="IRANSans" panose="020B0506030804020204" pitchFamily="34" charset="-78"/>
              </a:rPr>
              <a:t>زمین-آهنین- همین</a:t>
            </a:r>
          </a:p>
        </p:txBody>
      </p:sp>
      <p:sp>
        <p:nvSpPr>
          <p:cNvPr id="8" name="TextBox 7">
            <a:extLst>
              <a:ext uri="{FF2B5EF4-FFF2-40B4-BE49-F238E27FC236}">
                <a16:creationId xmlns:a16="http://schemas.microsoft.com/office/drawing/2014/main" xmlns="" id="{B62AA42D-A4AF-4A28-A874-65FCB04E1E6D}"/>
              </a:ext>
            </a:extLst>
          </p:cNvPr>
          <p:cNvSpPr txBox="1"/>
          <p:nvPr/>
        </p:nvSpPr>
        <p:spPr>
          <a:xfrm>
            <a:off x="5515011" y="4169443"/>
            <a:ext cx="2390328" cy="2446824"/>
          </a:xfrm>
          <a:prstGeom prst="rect">
            <a:avLst/>
          </a:prstGeom>
          <a:noFill/>
        </p:spPr>
        <p:txBody>
          <a:bodyPr wrap="square" rtlCol="1">
            <a:spAutoFit/>
          </a:bodyPr>
          <a:lstStyle/>
          <a:p>
            <a:pPr algn="r">
              <a:lnSpc>
                <a:spcPct val="150000"/>
              </a:lnSpc>
            </a:pPr>
            <a:r>
              <a:rPr lang="fa-IR" b="1" dirty="0">
                <a:solidFill>
                  <a:srgbClr val="0070C0"/>
                </a:solidFill>
                <a:latin typeface="IRANSans" panose="020B0506030804020204" pitchFamily="34" charset="-78"/>
                <a:cs typeface="IRANSans" panose="020B0506030804020204" pitchFamily="34" charset="-78"/>
              </a:rPr>
              <a:t>قافیه ها: دیدم- شنیدم</a:t>
            </a:r>
          </a:p>
          <a:p>
            <a:pPr algn="r">
              <a:lnSpc>
                <a:spcPct val="150000"/>
              </a:lnSpc>
            </a:pPr>
            <a:r>
              <a:rPr lang="fa-IR" b="1" dirty="0">
                <a:solidFill>
                  <a:srgbClr val="0070C0"/>
                </a:solidFill>
                <a:latin typeface="IRANSans" panose="020B0506030804020204" pitchFamily="34" charset="-78"/>
                <a:cs typeface="IRANSans" panose="020B0506030804020204" pitchFamily="34" charset="-78"/>
              </a:rPr>
              <a:t>خواب –آفتاب</a:t>
            </a:r>
          </a:p>
          <a:p>
            <a:pPr algn="r">
              <a:lnSpc>
                <a:spcPct val="150000"/>
              </a:lnSpc>
            </a:pPr>
            <a:r>
              <a:rPr lang="fa-IR" b="1" dirty="0">
                <a:solidFill>
                  <a:srgbClr val="0070C0"/>
                </a:solidFill>
                <a:latin typeface="IRANSans" panose="020B0506030804020204" pitchFamily="34" charset="-78"/>
                <a:cs typeface="IRANSans" panose="020B0506030804020204" pitchFamily="34" charset="-78"/>
              </a:rPr>
              <a:t>رازیانه-درمیانه</a:t>
            </a:r>
          </a:p>
          <a:p>
            <a:pPr algn="r">
              <a:lnSpc>
                <a:spcPct val="150000"/>
              </a:lnSpc>
            </a:pPr>
            <a:r>
              <a:rPr lang="fa-IR" b="1" dirty="0">
                <a:solidFill>
                  <a:srgbClr val="0070C0"/>
                </a:solidFill>
                <a:latin typeface="IRANSans" panose="020B0506030804020204" pitchFamily="34" charset="-78"/>
                <a:cs typeface="IRANSans" panose="020B0506030804020204" pitchFamily="34" charset="-78"/>
              </a:rPr>
              <a:t>آرزوها-جستجوها</a:t>
            </a:r>
          </a:p>
          <a:p>
            <a:pPr algn="r">
              <a:lnSpc>
                <a:spcPct val="150000"/>
              </a:lnSpc>
            </a:pPr>
            <a:r>
              <a:rPr lang="fa-IR" b="1" dirty="0">
                <a:solidFill>
                  <a:srgbClr val="0070C0"/>
                </a:solidFill>
                <a:latin typeface="IRANSans" panose="020B0506030804020204" pitchFamily="34" charset="-78"/>
                <a:cs typeface="IRANSans" panose="020B0506030804020204" pitchFamily="34" charset="-78"/>
              </a:rPr>
              <a:t>مستجاب-آفتاب</a:t>
            </a:r>
          </a:p>
          <a:p>
            <a:pPr algn="r"/>
            <a:endParaRPr lang="fa-IR" b="1" dirty="0">
              <a:solidFill>
                <a:srgbClr val="0070C0"/>
              </a:solidFill>
              <a:latin typeface="IRANSans" panose="020B0506030804020204" pitchFamily="34" charset="-78"/>
              <a:cs typeface="IRANSans" panose="020B0506030804020204" pitchFamily="34" charset="-78"/>
            </a:endParaRPr>
          </a:p>
        </p:txBody>
      </p:sp>
      <p:sp>
        <p:nvSpPr>
          <p:cNvPr id="9" name="TextBox 8">
            <a:extLst>
              <a:ext uri="{FF2B5EF4-FFF2-40B4-BE49-F238E27FC236}">
                <a16:creationId xmlns:a16="http://schemas.microsoft.com/office/drawing/2014/main" xmlns="" id="{08479860-B0FD-46B0-BA4C-B8D203FC876E}"/>
              </a:ext>
            </a:extLst>
          </p:cNvPr>
          <p:cNvSpPr txBox="1"/>
          <p:nvPr/>
        </p:nvSpPr>
        <p:spPr>
          <a:xfrm>
            <a:off x="107985" y="4117506"/>
            <a:ext cx="5175581" cy="2550698"/>
          </a:xfrm>
          <a:prstGeom prst="rect">
            <a:avLst/>
          </a:prstGeom>
          <a:noFill/>
        </p:spPr>
        <p:txBody>
          <a:bodyPr wrap="square" rtlCol="1">
            <a:spAutoFit/>
          </a:bodyPr>
          <a:lstStyle/>
          <a:p>
            <a:pPr algn="r">
              <a:lnSpc>
                <a:spcPct val="150000"/>
              </a:lnSpc>
            </a:pPr>
            <a:r>
              <a:rPr lang="fa-IR" b="1" dirty="0">
                <a:solidFill>
                  <a:srgbClr val="0070C0"/>
                </a:solidFill>
                <a:latin typeface="IRANSans" panose="020B0506030804020204" pitchFamily="34" charset="-78"/>
                <a:cs typeface="IRANSans" panose="020B0506030804020204" pitchFamily="34" charset="-78"/>
              </a:rPr>
              <a:t>قالب هر دو شعر نیمایی یا نو است واز نظر وزن، شعر غزل برای گل آفتابگردان آهنگین تر است و وزن تند تری دارد</a:t>
            </a:r>
          </a:p>
          <a:p>
            <a:pPr algn="r">
              <a:lnSpc>
                <a:spcPct val="150000"/>
              </a:lnSpc>
            </a:pPr>
            <a:r>
              <a:rPr lang="fa-IR" b="1" dirty="0">
                <a:solidFill>
                  <a:srgbClr val="0070C0"/>
                </a:solidFill>
                <a:latin typeface="IRANSans" panose="020B0506030804020204" pitchFamily="34" charset="-78"/>
                <a:cs typeface="IRANSans" panose="020B0506030804020204" pitchFamily="34" charset="-78"/>
              </a:rPr>
              <a:t> بر این وزن پایه:   </a:t>
            </a:r>
            <a:r>
              <a:rPr lang="fa-IR" b="1" dirty="0">
                <a:solidFill>
                  <a:srgbClr val="FF0000"/>
                </a:solidFill>
                <a:latin typeface="IRANSans" panose="020B0506030804020204" pitchFamily="34" charset="-78"/>
                <a:cs typeface="IRANSans" panose="020B0506030804020204" pitchFamily="34" charset="-78"/>
              </a:rPr>
              <a:t>ت ت تن ت     تن ت تن تن</a:t>
            </a:r>
          </a:p>
          <a:p>
            <a:pPr algn="r">
              <a:lnSpc>
                <a:spcPct val="150000"/>
              </a:lnSpc>
            </a:pPr>
            <a:r>
              <a:rPr lang="fa-IR" b="1" dirty="0">
                <a:solidFill>
                  <a:srgbClr val="0070C0"/>
                </a:solidFill>
                <a:latin typeface="IRANSans" panose="020B0506030804020204" pitchFamily="34" charset="-78"/>
                <a:cs typeface="IRANSans" panose="020B0506030804020204" pitchFamily="34" charset="-78"/>
              </a:rPr>
              <a:t>ولی وزن پایه شعر آرش دیگر:  </a:t>
            </a:r>
            <a:r>
              <a:rPr lang="fa-IR" b="1" dirty="0">
                <a:solidFill>
                  <a:srgbClr val="FF0000"/>
                </a:solidFill>
                <a:latin typeface="IRANSans" panose="020B0506030804020204" pitchFamily="34" charset="-78"/>
                <a:cs typeface="IRANSans" panose="020B0506030804020204" pitchFamily="34" charset="-78"/>
              </a:rPr>
              <a:t>تن ت تن تن</a:t>
            </a:r>
            <a:endParaRPr lang="en-US" b="1" dirty="0">
              <a:solidFill>
                <a:srgbClr val="FF0000"/>
              </a:solidFill>
              <a:latin typeface="IRANSans" panose="020B0506030804020204" pitchFamily="34" charset="-78"/>
              <a:cs typeface="IRANSans" panose="020B0506030804020204" pitchFamily="34" charset="-78"/>
            </a:endParaRPr>
          </a:p>
          <a:p>
            <a:pPr algn="r">
              <a:lnSpc>
                <a:spcPct val="150000"/>
              </a:lnSpc>
            </a:pPr>
            <a:r>
              <a:rPr lang="fa-IR" b="1" dirty="0">
                <a:solidFill>
                  <a:srgbClr val="0070C0"/>
                </a:solidFill>
                <a:latin typeface="IRANSans" panose="020B0506030804020204" pitchFamily="34" charset="-78"/>
                <a:cs typeface="IRANSans" panose="020B0506030804020204" pitchFamily="34" charset="-78"/>
              </a:rPr>
              <a:t>می باشد</a:t>
            </a:r>
          </a:p>
        </p:txBody>
      </p:sp>
    </p:spTree>
    <p:extLst>
      <p:ext uri="{BB962C8B-B14F-4D97-AF65-F5344CB8AC3E}">
        <p14:creationId xmlns:p14="http://schemas.microsoft.com/office/powerpoint/2010/main" xmlns="" val="28838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400"/>
                                        <p:tgtEl>
                                          <p:spTgt spid="3"/>
                                        </p:tgtEl>
                                      </p:cBhvr>
                                    </p:animEffect>
                                    <p:anim calcmode="lin" valueType="num">
                                      <p:cBhvr>
                                        <p:cTn id="8" dur="3400" fill="hold"/>
                                        <p:tgtEl>
                                          <p:spTgt spid="3"/>
                                        </p:tgtEl>
                                        <p:attrNameLst>
                                          <p:attrName>ppt_x</p:attrName>
                                        </p:attrNameLst>
                                      </p:cBhvr>
                                      <p:tavLst>
                                        <p:tav tm="0">
                                          <p:val>
                                            <p:strVal val="#ppt_x"/>
                                          </p:val>
                                        </p:tav>
                                        <p:tav tm="100000">
                                          <p:val>
                                            <p:strVal val="#ppt_x"/>
                                          </p:val>
                                        </p:tav>
                                      </p:tavLst>
                                    </p:anim>
                                    <p:anim calcmode="lin" valueType="num">
                                      <p:cBhvr>
                                        <p:cTn id="9" dur="34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4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4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54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64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7400"/>
                            </p:stCondLst>
                            <p:childTnLst>
                              <p:par>
                                <p:cTn id="35" presetID="2" presetClass="entr" presetSubtype="4"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par>
                          <p:cTn id="39" fill="hold">
                            <p:stCondLst>
                              <p:cond delay="7900"/>
                            </p:stCondLst>
                            <p:childTnLst>
                              <p:par>
                                <p:cTn id="40" presetID="4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par>
                          <p:cTn id="45" fill="hold">
                            <p:stCondLst>
                              <p:cond delay="8900"/>
                            </p:stCondLst>
                            <p:childTnLst>
                              <p:par>
                                <p:cTn id="46" presetID="42"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1000"/>
                                        <p:tgtEl>
                                          <p:spTgt spid="9"/>
                                        </p:tgtEl>
                                      </p:cBhvr>
                                    </p:animEffect>
                                    <p:anim calcmode="lin" valueType="num">
                                      <p:cBhvr>
                                        <p:cTn id="49" dur="1000" fill="hold"/>
                                        <p:tgtEl>
                                          <p:spTgt spid="9"/>
                                        </p:tgtEl>
                                        <p:attrNameLst>
                                          <p:attrName>ppt_x</p:attrName>
                                        </p:attrNameLst>
                                      </p:cBhvr>
                                      <p:tavLst>
                                        <p:tav tm="0">
                                          <p:val>
                                            <p:strVal val="#ppt_x"/>
                                          </p:val>
                                        </p:tav>
                                        <p:tav tm="100000">
                                          <p:val>
                                            <p:strVal val="#ppt_x"/>
                                          </p:val>
                                        </p:tav>
                                      </p:tavLst>
                                    </p:anim>
                                    <p:anim calcmode="lin" valueType="num">
                                      <p:cBhvr>
                                        <p:cTn id="5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536D318-B8A2-43E3-B284-79AAA887141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5796" y="356564"/>
            <a:ext cx="6314286" cy="4636082"/>
          </a:xfrm>
          <a:prstGeom prst="rect">
            <a:avLst/>
          </a:prstGeom>
        </p:spPr>
      </p:pic>
      <p:pic>
        <p:nvPicPr>
          <p:cNvPr id="5" name="Picture 4">
            <a:extLst>
              <a:ext uri="{FF2B5EF4-FFF2-40B4-BE49-F238E27FC236}">
                <a16:creationId xmlns:a16="http://schemas.microsoft.com/office/drawing/2014/main" xmlns="" id="{D1A25D70-E91D-47B2-9E86-FBDB672EA39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1918" y="356564"/>
            <a:ext cx="5322248" cy="2770154"/>
          </a:xfrm>
          <a:prstGeom prst="rect">
            <a:avLst/>
          </a:prstGeom>
        </p:spPr>
      </p:pic>
      <p:sp>
        <p:nvSpPr>
          <p:cNvPr id="6" name="TextBox 5">
            <a:extLst>
              <a:ext uri="{FF2B5EF4-FFF2-40B4-BE49-F238E27FC236}">
                <a16:creationId xmlns:a16="http://schemas.microsoft.com/office/drawing/2014/main" xmlns="" id="{DBE2751E-6A90-4067-98B0-3EAD7D572825}"/>
              </a:ext>
            </a:extLst>
          </p:cNvPr>
          <p:cNvSpPr txBox="1"/>
          <p:nvPr/>
        </p:nvSpPr>
        <p:spPr>
          <a:xfrm>
            <a:off x="5471336" y="2151385"/>
            <a:ext cx="4548040" cy="338554"/>
          </a:xfrm>
          <a:prstGeom prst="rect">
            <a:avLst/>
          </a:prstGeom>
          <a:noFill/>
        </p:spPr>
        <p:txBody>
          <a:bodyPr wrap="none" rtlCol="1">
            <a:spAutoFit/>
          </a:bodyPr>
          <a:lstStyle/>
          <a:p>
            <a:r>
              <a:rPr lang="fa-IR" sz="1600" dirty="0">
                <a:latin typeface="IRANSans" panose="020B0506030804020204" pitchFamily="34" charset="-78"/>
                <a:cs typeface="IRANSans" panose="020B0506030804020204" pitchFamily="34" charset="-78"/>
              </a:rPr>
              <a:t>خند  --        ید --     مضارع اخباری --  </a:t>
            </a:r>
            <a:r>
              <a:rPr lang="fa-IR" sz="1400" dirty="0">
                <a:latin typeface="IRANSans" panose="020B0506030804020204" pitchFamily="34" charset="-78"/>
                <a:cs typeface="IRANSans" panose="020B0506030804020204" pitchFamily="34" charset="-78"/>
              </a:rPr>
              <a:t>دوم شخص جمع</a:t>
            </a:r>
            <a:endParaRPr lang="fa-IR" sz="1600" dirty="0">
              <a:latin typeface="IRANSans" panose="020B0506030804020204" pitchFamily="34" charset="-78"/>
              <a:cs typeface="IRANSans" panose="020B0506030804020204" pitchFamily="34" charset="-78"/>
            </a:endParaRPr>
          </a:p>
        </p:txBody>
      </p:sp>
      <p:sp>
        <p:nvSpPr>
          <p:cNvPr id="7" name="TextBox 6">
            <a:extLst>
              <a:ext uri="{FF2B5EF4-FFF2-40B4-BE49-F238E27FC236}">
                <a16:creationId xmlns:a16="http://schemas.microsoft.com/office/drawing/2014/main" xmlns="" id="{4811C3E4-52D4-45E7-A9F3-ED6C0B2BECCF}"/>
              </a:ext>
            </a:extLst>
          </p:cNvPr>
          <p:cNvSpPr txBox="1"/>
          <p:nvPr/>
        </p:nvSpPr>
        <p:spPr>
          <a:xfrm>
            <a:off x="4709150" y="2574456"/>
            <a:ext cx="5689177" cy="369332"/>
          </a:xfrm>
          <a:prstGeom prst="rect">
            <a:avLst/>
          </a:prstGeom>
          <a:noFill/>
        </p:spPr>
        <p:txBody>
          <a:bodyPr wrap="square" rtlCol="1">
            <a:spAutoFit/>
          </a:bodyPr>
          <a:lstStyle/>
          <a:p>
            <a:pPr algn="r"/>
            <a:r>
              <a:rPr lang="fa-IR" dirty="0">
                <a:latin typeface="IRANSans" panose="020B0506030804020204" pitchFamily="34" charset="-78"/>
                <a:cs typeface="IRANSans" panose="020B0506030804020204" pitchFamily="34" charset="-78"/>
              </a:rPr>
              <a:t>خندید  -- ندارد(خالی) -- </a:t>
            </a:r>
            <a:r>
              <a:rPr lang="fa-IR" sz="1400" dirty="0">
                <a:latin typeface="IRANSans" panose="020B0506030804020204" pitchFamily="34" charset="-78"/>
                <a:cs typeface="IRANSans" panose="020B0506030804020204" pitchFamily="34" charset="-78"/>
              </a:rPr>
              <a:t>ماضی استمراری -- سوم شخص مفرد</a:t>
            </a:r>
            <a:endParaRPr lang="fa-IR" dirty="0">
              <a:latin typeface="IRANSans" panose="020B0506030804020204" pitchFamily="34" charset="-78"/>
              <a:cs typeface="IRANSans" panose="020B0506030804020204" pitchFamily="34" charset="-78"/>
            </a:endParaRPr>
          </a:p>
        </p:txBody>
      </p:sp>
      <p:sp>
        <p:nvSpPr>
          <p:cNvPr id="8" name="TextBox 7">
            <a:extLst>
              <a:ext uri="{FF2B5EF4-FFF2-40B4-BE49-F238E27FC236}">
                <a16:creationId xmlns:a16="http://schemas.microsoft.com/office/drawing/2014/main" xmlns="" id="{A2C6F299-2F7F-4908-8560-34CAD51DA2C0}"/>
              </a:ext>
            </a:extLst>
          </p:cNvPr>
          <p:cNvSpPr txBox="1"/>
          <p:nvPr/>
        </p:nvSpPr>
        <p:spPr>
          <a:xfrm>
            <a:off x="5406927" y="4992646"/>
            <a:ext cx="5644495" cy="923330"/>
          </a:xfrm>
          <a:prstGeom prst="rect">
            <a:avLst/>
          </a:prstGeom>
          <a:noFill/>
        </p:spPr>
        <p:txBody>
          <a:bodyPr wrap="none" rtlCol="1">
            <a:spAutoFit/>
          </a:bodyPr>
          <a:lstStyle/>
          <a:p>
            <a:pPr algn="r"/>
            <a:r>
              <a:rPr lang="fa-IR" dirty="0">
                <a:solidFill>
                  <a:srgbClr val="FF0000"/>
                </a:solidFill>
                <a:latin typeface="IRANSans" panose="020B0506030804020204" pitchFamily="34" charset="-78"/>
                <a:cs typeface="IRANSans" panose="020B0506030804020204" pitchFamily="34" charset="-78"/>
              </a:rPr>
              <a:t>پریدن:</a:t>
            </a:r>
          </a:p>
          <a:p>
            <a:pPr algn="r"/>
            <a:r>
              <a:rPr lang="fa-IR" dirty="0">
                <a:solidFill>
                  <a:srgbClr val="FF0000"/>
                </a:solidFill>
                <a:latin typeface="IRANSans" panose="020B0506030804020204" pitchFamily="34" charset="-78"/>
                <a:cs typeface="IRANSans" panose="020B0506030804020204" pitchFamily="34" charset="-78"/>
              </a:rPr>
              <a:t>ماضی استمرای سوم شخص مفرد: می پرید مثال او می پرید</a:t>
            </a:r>
          </a:p>
          <a:p>
            <a:pPr algn="r"/>
            <a:r>
              <a:rPr lang="fa-IR" dirty="0">
                <a:solidFill>
                  <a:srgbClr val="FF0000"/>
                </a:solidFill>
                <a:latin typeface="IRANSans" panose="020B0506030804020204" pitchFamily="34" charset="-78"/>
                <a:cs typeface="IRANSans" panose="020B0506030804020204" pitchFamily="34" charset="-78"/>
              </a:rPr>
              <a:t>مضارع اخباری دوم شخص جمع:می پرید  مثال شما می پرید</a:t>
            </a:r>
          </a:p>
        </p:txBody>
      </p:sp>
      <p:sp>
        <p:nvSpPr>
          <p:cNvPr id="9" name="TextBox 8">
            <a:extLst>
              <a:ext uri="{FF2B5EF4-FFF2-40B4-BE49-F238E27FC236}">
                <a16:creationId xmlns:a16="http://schemas.microsoft.com/office/drawing/2014/main" xmlns="" id="{3140B654-3096-4A35-AC6F-FEF31DDD63AD}"/>
              </a:ext>
            </a:extLst>
          </p:cNvPr>
          <p:cNvSpPr txBox="1"/>
          <p:nvPr/>
        </p:nvSpPr>
        <p:spPr>
          <a:xfrm>
            <a:off x="464024" y="2028274"/>
            <a:ext cx="4805206" cy="1754326"/>
          </a:xfrm>
          <a:prstGeom prst="rect">
            <a:avLst/>
          </a:prstGeom>
          <a:noFill/>
        </p:spPr>
        <p:txBody>
          <a:bodyPr wrap="square" rtlCol="1">
            <a:spAutoFit/>
          </a:bodyPr>
          <a:lstStyle/>
          <a:p>
            <a:pPr algn="r"/>
            <a:r>
              <a:rPr lang="fa-IR" dirty="0">
                <a:solidFill>
                  <a:srgbClr val="FF0000"/>
                </a:solidFill>
                <a:latin typeface="IRANSans" panose="020B0506030804020204" pitchFamily="34" charset="-78"/>
                <a:cs typeface="IRANSans" panose="020B0506030804020204" pitchFamily="34" charset="-78"/>
              </a:rPr>
              <a:t>مهمترین شرط این است که اگر به آخر بن مضارع فعل،  شناسه «ید» اضافه کنیم بن ماضی ساخته شود</a:t>
            </a:r>
          </a:p>
          <a:p>
            <a:pPr algn="r"/>
            <a:r>
              <a:rPr lang="fa-IR" dirty="0">
                <a:solidFill>
                  <a:srgbClr val="FF0000"/>
                </a:solidFill>
                <a:latin typeface="IRANSans" panose="020B0506030804020204" pitchFamily="34" charset="-78"/>
                <a:cs typeface="IRANSans" panose="020B0506030804020204" pitchFamily="34" charset="-78"/>
              </a:rPr>
              <a:t> یعنی:   بن مضارع+ ید =بن ماضی</a:t>
            </a:r>
            <a:endParaRPr lang="en-US" dirty="0">
              <a:solidFill>
                <a:srgbClr val="FF0000"/>
              </a:solidFill>
              <a:latin typeface="IRANSans" panose="020B0506030804020204" pitchFamily="34" charset="-78"/>
              <a:cs typeface="IRANSans" panose="020B0506030804020204" pitchFamily="34" charset="-78"/>
            </a:endParaRPr>
          </a:p>
          <a:p>
            <a:pPr algn="r"/>
            <a:endParaRPr lang="en-US" dirty="0">
              <a:solidFill>
                <a:srgbClr val="FF0000"/>
              </a:solidFill>
              <a:latin typeface="IRANSans" panose="020B0506030804020204" pitchFamily="34" charset="-78"/>
              <a:cs typeface="IRANSans" panose="020B0506030804020204" pitchFamily="34" charset="-78"/>
            </a:endParaRPr>
          </a:p>
          <a:p>
            <a:pPr algn="r"/>
            <a:r>
              <a:rPr lang="fa-IR" dirty="0">
                <a:solidFill>
                  <a:srgbClr val="FF0000"/>
                </a:solidFill>
                <a:latin typeface="IRANSans" panose="020B0506030804020204" pitchFamily="34" charset="-78"/>
                <a:cs typeface="IRANSans" panose="020B0506030804020204" pitchFamily="34" charset="-78"/>
              </a:rPr>
              <a:t>مثال: </a:t>
            </a:r>
            <a:r>
              <a:rPr lang="fa-IR" dirty="0">
                <a:solidFill>
                  <a:srgbClr val="0070C0"/>
                </a:solidFill>
                <a:latin typeface="IRANSans" panose="020B0506030804020204" pitchFamily="34" charset="-78"/>
                <a:cs typeface="IRANSans" panose="020B0506030804020204" pitchFamily="34" charset="-78"/>
              </a:rPr>
              <a:t>پر</a:t>
            </a:r>
            <a:r>
              <a:rPr lang="fa-IR" dirty="0">
                <a:solidFill>
                  <a:srgbClr val="FF0000"/>
                </a:solidFill>
                <a:latin typeface="IRANSans" panose="020B0506030804020204" pitchFamily="34" charset="-78"/>
                <a:cs typeface="IRANSans" panose="020B0506030804020204" pitchFamily="34" charset="-78"/>
              </a:rPr>
              <a:t>(بن مضارع) + </a:t>
            </a:r>
            <a:r>
              <a:rPr lang="fa-IR" dirty="0">
                <a:solidFill>
                  <a:srgbClr val="0070C0"/>
                </a:solidFill>
                <a:latin typeface="IRANSans" panose="020B0506030804020204" pitchFamily="34" charset="-78"/>
                <a:cs typeface="IRANSans" panose="020B0506030804020204" pitchFamily="34" charset="-78"/>
              </a:rPr>
              <a:t>ید</a:t>
            </a:r>
            <a:r>
              <a:rPr lang="fa-IR" dirty="0">
                <a:solidFill>
                  <a:srgbClr val="FF0000"/>
                </a:solidFill>
                <a:latin typeface="IRANSans" panose="020B0506030804020204" pitchFamily="34" charset="-78"/>
                <a:cs typeface="IRANSans" panose="020B0506030804020204" pitchFamily="34" charset="-78"/>
              </a:rPr>
              <a:t> = </a:t>
            </a:r>
            <a:r>
              <a:rPr lang="fa-IR" dirty="0">
                <a:solidFill>
                  <a:srgbClr val="0070C0"/>
                </a:solidFill>
                <a:latin typeface="IRANSans" panose="020B0506030804020204" pitchFamily="34" charset="-78"/>
                <a:cs typeface="IRANSans" panose="020B0506030804020204" pitchFamily="34" charset="-78"/>
              </a:rPr>
              <a:t>پرید</a:t>
            </a:r>
            <a:r>
              <a:rPr lang="fa-IR" dirty="0">
                <a:solidFill>
                  <a:srgbClr val="FF0000"/>
                </a:solidFill>
                <a:latin typeface="IRANSans" panose="020B0506030804020204" pitchFamily="34" charset="-78"/>
                <a:cs typeface="IRANSans" panose="020B0506030804020204" pitchFamily="34" charset="-78"/>
              </a:rPr>
              <a:t>(بن ماضی)</a:t>
            </a:r>
          </a:p>
        </p:txBody>
      </p:sp>
    </p:spTree>
    <p:extLst>
      <p:ext uri="{BB962C8B-B14F-4D97-AF65-F5344CB8AC3E}">
        <p14:creationId xmlns:p14="http://schemas.microsoft.com/office/powerpoint/2010/main" xmlns="" val="353075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700"/>
                                        <p:tgtEl>
                                          <p:spTgt spid="3"/>
                                        </p:tgtEl>
                                      </p:cBhvr>
                                    </p:animEffect>
                                    <p:anim calcmode="lin" valueType="num">
                                      <p:cBhvr>
                                        <p:cTn id="8" dur="3700" fill="hold"/>
                                        <p:tgtEl>
                                          <p:spTgt spid="3"/>
                                        </p:tgtEl>
                                        <p:attrNameLst>
                                          <p:attrName>ppt_x</p:attrName>
                                        </p:attrNameLst>
                                      </p:cBhvr>
                                      <p:tavLst>
                                        <p:tav tm="0">
                                          <p:val>
                                            <p:strVal val="#ppt_x"/>
                                          </p:val>
                                        </p:tav>
                                        <p:tav tm="100000">
                                          <p:val>
                                            <p:strVal val="#ppt_x"/>
                                          </p:val>
                                        </p:tav>
                                      </p:tavLst>
                                    </p:anim>
                                    <p:anim calcmode="lin" valueType="num">
                                      <p:cBhvr>
                                        <p:cTn id="9" dur="37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700"/>
                            </p:stCondLst>
                            <p:childTnLst>
                              <p:par>
                                <p:cTn id="11" presetID="42" presetClass="entr" presetSubtype="0" fill="hold" grpId="0" nodeType="afterEffect">
                                  <p:stCondLst>
                                    <p:cond delay="47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94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0400"/>
                            </p:stCondLst>
                            <p:childTnLst>
                              <p:par>
                                <p:cTn id="23" presetID="2" presetClass="entr" presetSubtype="4" fill="hold" grpId="0" nodeType="afterEffect">
                                  <p:stCondLst>
                                    <p:cond delay="900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19900"/>
                            </p:stCondLst>
                            <p:childTnLst>
                              <p:par>
                                <p:cTn id="28" presetID="42" presetClass="entr" presetSubtype="0" fill="hold" nodeType="afterEffect">
                                  <p:stCondLst>
                                    <p:cond delay="67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7600"/>
                            </p:stCondLst>
                            <p:childTnLst>
                              <p:par>
                                <p:cTn id="34" presetID="42" presetClass="entr" presetSubtype="0" fill="hold" grpId="0" nodeType="afterEffect">
                                  <p:stCondLst>
                                    <p:cond delay="17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4900"/>
                                        <p:tgtEl>
                                          <p:spTgt spid="9"/>
                                        </p:tgtEl>
                                      </p:cBhvr>
                                    </p:animEffect>
                                    <p:anim calcmode="lin" valueType="num">
                                      <p:cBhvr>
                                        <p:cTn id="37" dur="4900" fill="hold"/>
                                        <p:tgtEl>
                                          <p:spTgt spid="9"/>
                                        </p:tgtEl>
                                        <p:attrNameLst>
                                          <p:attrName>ppt_x</p:attrName>
                                        </p:attrNameLst>
                                      </p:cBhvr>
                                      <p:tavLst>
                                        <p:tav tm="0">
                                          <p:val>
                                            <p:strVal val="#ppt_x"/>
                                          </p:val>
                                        </p:tav>
                                        <p:tav tm="100000">
                                          <p:val>
                                            <p:strVal val="#ppt_x"/>
                                          </p:val>
                                        </p:tav>
                                      </p:tavLst>
                                    </p:anim>
                                    <p:anim calcmode="lin" valueType="num">
                                      <p:cBhvr>
                                        <p:cTn id="38" dur="49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FC28216-BA2D-4727-8524-FA15FC0D592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000" y="450574"/>
            <a:ext cx="5817704" cy="6039965"/>
          </a:xfrm>
          <a:prstGeom prst="rect">
            <a:avLst/>
          </a:prstGeom>
        </p:spPr>
      </p:pic>
      <p:sp>
        <p:nvSpPr>
          <p:cNvPr id="4" name="TextBox 3">
            <a:extLst>
              <a:ext uri="{FF2B5EF4-FFF2-40B4-BE49-F238E27FC236}">
                <a16:creationId xmlns:a16="http://schemas.microsoft.com/office/drawing/2014/main" xmlns="" id="{E648DB7E-48CF-4A95-A19E-A9D9CD65C56C}"/>
              </a:ext>
            </a:extLst>
          </p:cNvPr>
          <p:cNvSpPr txBox="1"/>
          <p:nvPr/>
        </p:nvSpPr>
        <p:spPr>
          <a:xfrm>
            <a:off x="399594" y="4902512"/>
            <a:ext cx="4969630" cy="646331"/>
          </a:xfrm>
          <a:prstGeom prst="rect">
            <a:avLst/>
          </a:prstGeom>
          <a:noFill/>
        </p:spPr>
        <p:txBody>
          <a:bodyPr wrap="none" rtlCol="1">
            <a:spAutoFit/>
          </a:bodyPr>
          <a:lstStyle/>
          <a:p>
            <a:r>
              <a:rPr lang="fa-IR" dirty="0">
                <a:solidFill>
                  <a:srgbClr val="FF0000"/>
                </a:solidFill>
                <a:latin typeface="IRANSans" panose="020B0506030804020204" pitchFamily="34" charset="-78"/>
                <a:cs typeface="IRANSans" panose="020B0506030804020204" pitchFamily="34" charset="-78"/>
              </a:rPr>
              <a:t>اگر خدمت و سپاسگزاری کنی و کسی قدر دان نباشد، </a:t>
            </a:r>
          </a:p>
          <a:p>
            <a:r>
              <a:rPr lang="fa-IR" dirty="0">
                <a:solidFill>
                  <a:srgbClr val="FF0000"/>
                </a:solidFill>
                <a:latin typeface="IRANSans" panose="020B0506030804020204" pitchFamily="34" charset="-78"/>
                <a:cs typeface="IRANSans" panose="020B0506030804020204" pitchFamily="34" charset="-78"/>
              </a:rPr>
              <a:t>در این صورت چرا ارزش خودت را پایین می آوری؟</a:t>
            </a:r>
          </a:p>
        </p:txBody>
      </p:sp>
      <p:sp>
        <p:nvSpPr>
          <p:cNvPr id="5" name="TextBox 4">
            <a:extLst>
              <a:ext uri="{FF2B5EF4-FFF2-40B4-BE49-F238E27FC236}">
                <a16:creationId xmlns:a16="http://schemas.microsoft.com/office/drawing/2014/main" xmlns="" id="{CEFF6F16-2466-496F-B9FC-8CB1E45CCEB0}"/>
              </a:ext>
            </a:extLst>
          </p:cNvPr>
          <p:cNvSpPr txBox="1"/>
          <p:nvPr/>
        </p:nvSpPr>
        <p:spPr>
          <a:xfrm>
            <a:off x="984652" y="1505210"/>
            <a:ext cx="4623382" cy="646331"/>
          </a:xfrm>
          <a:prstGeom prst="rect">
            <a:avLst/>
          </a:prstGeom>
          <a:noFill/>
        </p:spPr>
        <p:txBody>
          <a:bodyPr wrap="none" rtlCol="1">
            <a:spAutoFit/>
          </a:bodyPr>
          <a:lstStyle/>
          <a:p>
            <a:r>
              <a:rPr lang="fa-IR" dirty="0">
                <a:solidFill>
                  <a:srgbClr val="FF0000"/>
                </a:solidFill>
                <a:latin typeface="IRANSans" panose="020B0506030804020204" pitchFamily="34" charset="-78"/>
                <a:cs typeface="IRANSans" panose="020B0506030804020204" pitchFamily="34" charset="-78"/>
              </a:rPr>
              <a:t>تلاش کن در جوانی، که مثل بهار زنده بودن است،</a:t>
            </a:r>
          </a:p>
          <a:p>
            <a:r>
              <a:rPr lang="fa-IR" dirty="0">
                <a:solidFill>
                  <a:srgbClr val="FF0000"/>
                </a:solidFill>
                <a:latin typeface="IRANSans" panose="020B0506030804020204" pitchFamily="34" charset="-78"/>
                <a:cs typeface="IRANSans" panose="020B0506030804020204" pitchFamily="34" charset="-78"/>
              </a:rPr>
              <a:t> زیرا که زینت پیری دوران جوانی است</a:t>
            </a:r>
          </a:p>
        </p:txBody>
      </p:sp>
      <p:sp>
        <p:nvSpPr>
          <p:cNvPr id="6" name="TextBox 5">
            <a:extLst>
              <a:ext uri="{FF2B5EF4-FFF2-40B4-BE49-F238E27FC236}">
                <a16:creationId xmlns:a16="http://schemas.microsoft.com/office/drawing/2014/main" xmlns="" id="{745C0EB2-6685-4FED-9CD8-48CCA84497EE}"/>
              </a:ext>
            </a:extLst>
          </p:cNvPr>
          <p:cNvSpPr txBox="1"/>
          <p:nvPr/>
        </p:nvSpPr>
        <p:spPr>
          <a:xfrm>
            <a:off x="1753440" y="2840174"/>
            <a:ext cx="3366627" cy="923330"/>
          </a:xfrm>
          <a:prstGeom prst="rect">
            <a:avLst/>
          </a:prstGeom>
          <a:noFill/>
        </p:spPr>
        <p:txBody>
          <a:bodyPr wrap="none" rtlCol="1">
            <a:spAutoFit/>
          </a:bodyPr>
          <a:lstStyle/>
          <a:p>
            <a:r>
              <a:rPr lang="fa-IR" dirty="0">
                <a:solidFill>
                  <a:srgbClr val="FF0000"/>
                </a:solidFill>
                <a:latin typeface="IRANSans" panose="020B0506030804020204" pitchFamily="34" charset="-78"/>
                <a:cs typeface="IRANSans" panose="020B0506030804020204" pitchFamily="34" charset="-78"/>
              </a:rPr>
              <a:t>آگاه باشید که به کسی بدی نکنید</a:t>
            </a:r>
          </a:p>
          <a:p>
            <a:r>
              <a:rPr lang="fa-IR" dirty="0">
                <a:solidFill>
                  <a:srgbClr val="FF0000"/>
                </a:solidFill>
                <a:latin typeface="IRANSans" panose="020B0506030804020204" pitchFamily="34" charset="-78"/>
                <a:cs typeface="IRANSans" panose="020B0506030804020204" pitchFamily="34" charset="-78"/>
              </a:rPr>
              <a:t> و از انسان های بدکردار دور بمانید،</a:t>
            </a:r>
          </a:p>
          <a:p>
            <a:r>
              <a:rPr lang="fa-IR" dirty="0">
                <a:solidFill>
                  <a:srgbClr val="FF0000"/>
                </a:solidFill>
                <a:latin typeface="IRANSans" panose="020B0506030804020204" pitchFamily="34" charset="-78"/>
                <a:cs typeface="IRANSans" panose="020B0506030804020204" pitchFamily="34" charset="-78"/>
              </a:rPr>
              <a:t>زیرا که عمر انسان بد کوتاه است</a:t>
            </a:r>
          </a:p>
        </p:txBody>
      </p:sp>
      <p:sp>
        <p:nvSpPr>
          <p:cNvPr id="2" name="TextBox 1">
            <a:extLst>
              <a:ext uri="{FF2B5EF4-FFF2-40B4-BE49-F238E27FC236}">
                <a16:creationId xmlns:a16="http://schemas.microsoft.com/office/drawing/2014/main" xmlns="" id="{3C0A468F-EEAF-4C60-AE27-44CA7F64EC68}"/>
              </a:ext>
            </a:extLst>
          </p:cNvPr>
          <p:cNvSpPr txBox="1"/>
          <p:nvPr/>
        </p:nvSpPr>
        <p:spPr>
          <a:xfrm>
            <a:off x="5120067" y="837728"/>
            <a:ext cx="426720" cy="523220"/>
          </a:xfrm>
          <a:prstGeom prst="rect">
            <a:avLst/>
          </a:prstGeom>
          <a:noFill/>
        </p:spPr>
        <p:txBody>
          <a:bodyPr wrap="none" rtlCol="1">
            <a:spAutoFit/>
          </a:bodyPr>
          <a:lstStyle/>
          <a:p>
            <a:r>
              <a:rPr lang="fa-IR" sz="2800" b="1" dirty="0">
                <a:solidFill>
                  <a:srgbClr val="0070C0"/>
                </a:solidFill>
                <a:latin typeface="IRANSans" panose="020B0506030804020204" pitchFamily="34" charset="-78"/>
                <a:cs typeface="IRANSans" panose="020B0506030804020204" pitchFamily="34" charset="-78"/>
              </a:rPr>
              <a:t>1-</a:t>
            </a:r>
          </a:p>
        </p:txBody>
      </p:sp>
      <p:sp>
        <p:nvSpPr>
          <p:cNvPr id="8" name="TextBox 7">
            <a:extLst>
              <a:ext uri="{FF2B5EF4-FFF2-40B4-BE49-F238E27FC236}">
                <a16:creationId xmlns:a16="http://schemas.microsoft.com/office/drawing/2014/main" xmlns="" id="{79F13B14-052F-4171-8CDE-9FE75807A3C3}"/>
              </a:ext>
            </a:extLst>
          </p:cNvPr>
          <p:cNvSpPr txBox="1"/>
          <p:nvPr/>
        </p:nvSpPr>
        <p:spPr>
          <a:xfrm>
            <a:off x="4885207" y="4190527"/>
            <a:ext cx="502061" cy="523220"/>
          </a:xfrm>
          <a:prstGeom prst="rect">
            <a:avLst/>
          </a:prstGeom>
          <a:noFill/>
        </p:spPr>
        <p:txBody>
          <a:bodyPr wrap="none" rtlCol="1">
            <a:spAutoFit/>
          </a:bodyPr>
          <a:lstStyle/>
          <a:p>
            <a:r>
              <a:rPr lang="fa-IR" sz="2800" b="1" dirty="0">
                <a:solidFill>
                  <a:srgbClr val="0070C0"/>
                </a:solidFill>
                <a:latin typeface="IRANSans" panose="020B0506030804020204" pitchFamily="34" charset="-78"/>
                <a:cs typeface="IRANSans" panose="020B0506030804020204" pitchFamily="34" charset="-78"/>
              </a:rPr>
              <a:t>2-</a:t>
            </a:r>
          </a:p>
        </p:txBody>
      </p:sp>
    </p:spTree>
    <p:extLst>
      <p:ext uri="{BB962C8B-B14F-4D97-AF65-F5344CB8AC3E}">
        <p14:creationId xmlns:p14="http://schemas.microsoft.com/office/powerpoint/2010/main" xmlns="" val="12415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800" fill="hold"/>
                                        <p:tgtEl>
                                          <p:spTgt spid="3"/>
                                        </p:tgtEl>
                                        <p:attrNameLst>
                                          <p:attrName>ppt_x</p:attrName>
                                        </p:attrNameLst>
                                      </p:cBhvr>
                                      <p:tavLst>
                                        <p:tav tm="0">
                                          <p:val>
                                            <p:strVal val="#ppt_x"/>
                                          </p:val>
                                        </p:tav>
                                        <p:tav tm="100000">
                                          <p:val>
                                            <p:strVal val="#ppt_x"/>
                                          </p:val>
                                        </p:tav>
                                      </p:tavLst>
                                    </p:anim>
                                    <p:anim calcmode="lin" valueType="num">
                                      <p:cBhvr additive="base">
                                        <p:cTn id="8" dur="28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8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3800"/>
                            </p:stCondLst>
                            <p:childTnLst>
                              <p:par>
                                <p:cTn id="16" presetID="2" presetClass="entr" presetSubtype="4" fill="hold" grpId="0" nodeType="afterEffect">
                                  <p:stCondLst>
                                    <p:cond delay="91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3900" fill="hold"/>
                                        <p:tgtEl>
                                          <p:spTgt spid="5"/>
                                        </p:tgtEl>
                                        <p:attrNameLst>
                                          <p:attrName>ppt_x</p:attrName>
                                        </p:attrNameLst>
                                      </p:cBhvr>
                                      <p:tavLst>
                                        <p:tav tm="0">
                                          <p:val>
                                            <p:strVal val="#ppt_x"/>
                                          </p:val>
                                        </p:tav>
                                        <p:tav tm="100000">
                                          <p:val>
                                            <p:strVal val="#ppt_x"/>
                                          </p:val>
                                        </p:tav>
                                      </p:tavLst>
                                    </p:anim>
                                    <p:anim calcmode="lin" valueType="num">
                                      <p:cBhvr additive="base">
                                        <p:cTn id="19" dur="39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6800"/>
                            </p:stCondLst>
                            <p:childTnLst>
                              <p:par>
                                <p:cTn id="21" presetID="2" presetClass="entr" presetSubtype="4" fill="hold" grpId="0" nodeType="afterEffect">
                                  <p:stCondLst>
                                    <p:cond delay="41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200" fill="hold"/>
                                        <p:tgtEl>
                                          <p:spTgt spid="6"/>
                                        </p:tgtEl>
                                        <p:attrNameLst>
                                          <p:attrName>ppt_x</p:attrName>
                                        </p:attrNameLst>
                                      </p:cBhvr>
                                      <p:tavLst>
                                        <p:tav tm="0">
                                          <p:val>
                                            <p:strVal val="#ppt_x"/>
                                          </p:val>
                                        </p:tav>
                                        <p:tav tm="100000">
                                          <p:val>
                                            <p:strVal val="#ppt_x"/>
                                          </p:val>
                                        </p:tav>
                                      </p:tavLst>
                                    </p:anim>
                                    <p:anim calcmode="lin" valueType="num">
                                      <p:cBhvr additive="base">
                                        <p:cTn id="24" dur="52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26100"/>
                            </p:stCondLst>
                            <p:childTnLst>
                              <p:par>
                                <p:cTn id="26" presetID="42"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7100"/>
                            </p:stCondLst>
                            <p:childTnLst>
                              <p:par>
                                <p:cTn id="32" presetID="2" presetClass="entr" presetSubtype="4" fill="hold" grpId="0" nodeType="afterEffect">
                                  <p:stCondLst>
                                    <p:cond delay="270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900" fill="hold"/>
                                        <p:tgtEl>
                                          <p:spTgt spid="4"/>
                                        </p:tgtEl>
                                        <p:attrNameLst>
                                          <p:attrName>ppt_x</p:attrName>
                                        </p:attrNameLst>
                                      </p:cBhvr>
                                      <p:tavLst>
                                        <p:tav tm="0">
                                          <p:val>
                                            <p:strVal val="#ppt_x"/>
                                          </p:val>
                                        </p:tav>
                                        <p:tav tm="100000">
                                          <p:val>
                                            <p:strVal val="#ppt_x"/>
                                          </p:val>
                                        </p:tav>
                                      </p:tavLst>
                                    </p:anim>
                                    <p:anim calcmode="lin" valueType="num">
                                      <p:cBhvr additive="base">
                                        <p:cTn id="35" dur="59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t="8641" b="10223"/>
          <a:stretch/>
        </p:blipFill>
        <p:spPr>
          <a:xfrm>
            <a:off x="7835632" y="369277"/>
            <a:ext cx="4063887" cy="611944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t="8529" b="6268"/>
          <a:stretch/>
        </p:blipFill>
        <p:spPr>
          <a:xfrm>
            <a:off x="3826652" y="279000"/>
            <a:ext cx="4076376" cy="63720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xmlns="" val="0"/>
              </a:ext>
            </a:extLst>
          </a:blip>
          <a:srcRect t="7949" r="4666" b="9602"/>
          <a:stretch/>
        </p:blipFill>
        <p:spPr>
          <a:xfrm>
            <a:off x="225083" y="279000"/>
            <a:ext cx="3601569" cy="6372000"/>
          </a:xfrm>
          <a:prstGeom prst="rect">
            <a:avLst/>
          </a:prstGeom>
        </p:spPr>
      </p:pic>
    </p:spTree>
    <p:extLst>
      <p:ext uri="{BB962C8B-B14F-4D97-AF65-F5344CB8AC3E}">
        <p14:creationId xmlns:p14="http://schemas.microsoft.com/office/powerpoint/2010/main" xmlns="" val="35022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463D299-535E-48DD-B63A-6C34C02634B9}"/>
              </a:ext>
            </a:extLst>
          </p:cNvPr>
          <p:cNvSpPr txBox="1"/>
          <p:nvPr/>
        </p:nvSpPr>
        <p:spPr>
          <a:xfrm>
            <a:off x="2006221" y="816886"/>
            <a:ext cx="9485194" cy="1477328"/>
          </a:xfrm>
          <a:prstGeom prst="rect">
            <a:avLst/>
          </a:prstGeom>
          <a:noFill/>
        </p:spPr>
        <p:txBody>
          <a:bodyPr wrap="square">
            <a:spAutoFit/>
          </a:bodyPr>
          <a:lstStyle/>
          <a:p>
            <a:pPr algn="r"/>
            <a:r>
              <a:rPr lang="fa-IR" b="1" dirty="0">
                <a:solidFill>
                  <a:srgbClr val="7030A0"/>
                </a:solidFill>
                <a:latin typeface="IRANSans" panose="020B0506030804020204" pitchFamily="34" charset="-78"/>
                <a:cs typeface="IRANSans" panose="020B0506030804020204" pitchFamily="34" charset="-78"/>
              </a:rPr>
              <a:t>  محمد گودرزی دهریزی (بروجردی) ، شاعر و نویسنده معاصر در</a:t>
            </a:r>
            <a:br>
              <a:rPr lang="fa-IR" b="1" dirty="0">
                <a:solidFill>
                  <a:srgbClr val="7030A0"/>
                </a:solidFill>
                <a:latin typeface="IRANSans" panose="020B0506030804020204" pitchFamily="34" charset="-78"/>
                <a:cs typeface="IRANSans" panose="020B0506030804020204" pitchFamily="34" charset="-78"/>
              </a:rPr>
            </a:br>
            <a:r>
              <a:rPr lang="fa-IR" b="1" dirty="0">
                <a:solidFill>
                  <a:srgbClr val="7030A0"/>
                </a:solidFill>
                <a:latin typeface="IRANSans" panose="020B0506030804020204" pitchFamily="34" charset="-78"/>
                <a:cs typeface="IRANSans" panose="020B0506030804020204" pitchFamily="34" charset="-78"/>
              </a:rPr>
              <a:t/>
            </a:r>
            <a:br>
              <a:rPr lang="fa-IR" b="1" dirty="0">
                <a:solidFill>
                  <a:srgbClr val="7030A0"/>
                </a:solidFill>
                <a:latin typeface="IRANSans" panose="020B0506030804020204" pitchFamily="34" charset="-78"/>
                <a:cs typeface="IRANSans" panose="020B0506030804020204" pitchFamily="34" charset="-78"/>
              </a:rPr>
            </a:br>
            <a:r>
              <a:rPr lang="fa-IR" b="1" dirty="0">
                <a:solidFill>
                  <a:srgbClr val="7030A0"/>
                </a:solidFill>
                <a:latin typeface="IRANSans" panose="020B0506030804020204" pitchFamily="34" charset="-78"/>
                <a:cs typeface="IRANSans" panose="020B0506030804020204" pitchFamily="34" charset="-78"/>
              </a:rPr>
              <a:t> شهر زیبای بروجرد دیده به جهان گشود . ایشان دبیر دبیرستانهای</a:t>
            </a:r>
            <a:br>
              <a:rPr lang="fa-IR" b="1" dirty="0">
                <a:solidFill>
                  <a:srgbClr val="7030A0"/>
                </a:solidFill>
                <a:latin typeface="IRANSans" panose="020B0506030804020204" pitchFamily="34" charset="-78"/>
                <a:cs typeface="IRANSans" panose="020B0506030804020204" pitchFamily="34" charset="-78"/>
              </a:rPr>
            </a:br>
            <a:r>
              <a:rPr lang="fa-IR" b="1" dirty="0">
                <a:solidFill>
                  <a:srgbClr val="7030A0"/>
                </a:solidFill>
                <a:latin typeface="IRANSans" panose="020B0506030804020204" pitchFamily="34" charset="-78"/>
                <a:cs typeface="IRANSans" panose="020B0506030804020204" pitchFamily="34" charset="-78"/>
              </a:rPr>
              <a:t/>
            </a:r>
            <a:br>
              <a:rPr lang="fa-IR" b="1" dirty="0">
                <a:solidFill>
                  <a:srgbClr val="7030A0"/>
                </a:solidFill>
                <a:latin typeface="IRANSans" panose="020B0506030804020204" pitchFamily="34" charset="-78"/>
                <a:cs typeface="IRANSans" panose="020B0506030804020204" pitchFamily="34" charset="-78"/>
              </a:rPr>
            </a:br>
            <a:r>
              <a:rPr lang="fa-IR" b="1" dirty="0">
                <a:solidFill>
                  <a:srgbClr val="7030A0"/>
                </a:solidFill>
                <a:latin typeface="IRANSans" panose="020B0506030804020204" pitchFamily="34" charset="-78"/>
                <a:cs typeface="IRANSans" panose="020B0506030804020204" pitchFamily="34" charset="-78"/>
              </a:rPr>
              <a:t> بروجرد بوده و دارای  چندین کتاب </a:t>
            </a:r>
            <a:r>
              <a:rPr lang="fa-IR" b="1" i="0" dirty="0">
                <a:solidFill>
                  <a:srgbClr val="7030A0"/>
                </a:solidFill>
                <a:effectLst/>
                <a:latin typeface="IRANSans" panose="020B0506030804020204" pitchFamily="34" charset="-78"/>
                <a:cs typeface="IRANSans" panose="020B0506030804020204" pitchFamily="34" charset="-78"/>
              </a:rPr>
              <a:t> </a:t>
            </a:r>
            <a:r>
              <a:rPr lang="fa-IR" b="1" dirty="0">
                <a:solidFill>
                  <a:srgbClr val="7030A0"/>
                </a:solidFill>
                <a:latin typeface="IRANSans" panose="020B0506030804020204" pitchFamily="34" charset="-78"/>
                <a:cs typeface="IRANSans" panose="020B0506030804020204" pitchFamily="34" charset="-78"/>
              </a:rPr>
              <a:t>در زمینه شعر  و  داستان  می باشد.</a:t>
            </a:r>
          </a:p>
        </p:txBody>
      </p:sp>
      <p:pic>
        <p:nvPicPr>
          <p:cNvPr id="5" name="Picture 4">
            <a:extLst>
              <a:ext uri="{FF2B5EF4-FFF2-40B4-BE49-F238E27FC236}">
                <a16:creationId xmlns:a16="http://schemas.microsoft.com/office/drawing/2014/main" xmlns="" id="{46D63243-8A0E-491E-9AC3-ECD603C1ADA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6528" y="2046222"/>
            <a:ext cx="3159386" cy="4869993"/>
          </a:xfrm>
          <a:prstGeom prst="ellipse">
            <a:avLst/>
          </a:prstGeom>
          <a:ln>
            <a:noFill/>
          </a:ln>
          <a:effectLst>
            <a:softEdge rad="112500"/>
          </a:effectLst>
        </p:spPr>
      </p:pic>
      <p:pic>
        <p:nvPicPr>
          <p:cNvPr id="7" name="Picture 6">
            <a:extLst>
              <a:ext uri="{FF2B5EF4-FFF2-40B4-BE49-F238E27FC236}">
                <a16:creationId xmlns:a16="http://schemas.microsoft.com/office/drawing/2014/main" xmlns="" id="{D1A7404E-7938-478B-810C-214914B1193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42835" y="2162309"/>
            <a:ext cx="3306329" cy="4695691"/>
          </a:xfrm>
          <a:prstGeom prst="ellipse">
            <a:avLst/>
          </a:prstGeom>
          <a:ln>
            <a:noFill/>
          </a:ln>
          <a:effectLst>
            <a:softEdge rad="112500"/>
          </a:effectLst>
        </p:spPr>
      </p:pic>
    </p:spTree>
    <p:extLst>
      <p:ext uri="{BB962C8B-B14F-4D97-AF65-F5344CB8AC3E}">
        <p14:creationId xmlns:p14="http://schemas.microsoft.com/office/powerpoint/2010/main" xmlns="" val="397801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A693A80-60A6-4961-B9B0-DA5DA24851D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6496" y="1421118"/>
            <a:ext cx="5056073" cy="4551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xmlns="" id="{2332C288-CBC1-4DB9-9836-954C8CD88B9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923642" y="547997"/>
            <a:ext cx="5316444" cy="195633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a:extLst>
              <a:ext uri="{FF2B5EF4-FFF2-40B4-BE49-F238E27FC236}">
                <a16:creationId xmlns:a16="http://schemas.microsoft.com/office/drawing/2014/main" xmlns="" id="{718A8A65-80C5-4B02-8FCD-49007310B75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10539" y="1855045"/>
            <a:ext cx="5114965" cy="411798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xmlns="" val="5760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1492" y="836482"/>
            <a:ext cx="5069016" cy="882678"/>
          </a:xfrm>
          <a:prstGeom prst="rect">
            <a:avLst/>
          </a:prstGeom>
        </p:spPr>
        <p:txBody>
          <a:bodyPr wrap="none">
            <a:spAutoFit/>
          </a:bodyPr>
          <a:lstStyle/>
          <a:p>
            <a:pPr algn="r">
              <a:lnSpc>
                <a:spcPct val="107000"/>
              </a:lnSpc>
              <a:spcAft>
                <a:spcPts val="800"/>
              </a:spcAft>
            </a:pPr>
            <a:r>
              <a:rPr lang="fa-IR" sz="4800" b="1" dirty="0">
                <a:solidFill>
                  <a:srgbClr val="7030A0"/>
                </a:solidFill>
                <a:latin typeface="IRANSans" panose="020B0506030804020204" pitchFamily="34" charset="-78"/>
                <a:ea typeface="Calibri" panose="020F0502020204030204" pitchFamily="34" charset="0"/>
                <a:cs typeface="IRANSans" panose="020B0506030804020204" pitchFamily="34" charset="-78"/>
              </a:rPr>
              <a:t>معنی و شرح ابیات: </a:t>
            </a:r>
            <a:endParaRPr lang="en-US" sz="4800" dirty="0">
              <a:solidFill>
                <a:srgbClr val="7030A0"/>
              </a:solidFill>
              <a:effectLst/>
              <a:latin typeface="IRANSans" panose="020B0506030804020204" pitchFamily="34" charset="-78"/>
              <a:ea typeface="Calibri" panose="020F0502020204030204" pitchFamily="34" charset="0"/>
              <a:cs typeface="IRANSans" panose="020B0506030804020204" pitchFamily="34" charset="-78"/>
            </a:endParaRPr>
          </a:p>
        </p:txBody>
      </p:sp>
      <p:sp>
        <p:nvSpPr>
          <p:cNvPr id="5" name="Rectangle 4"/>
          <p:cNvSpPr/>
          <p:nvPr/>
        </p:nvSpPr>
        <p:spPr>
          <a:xfrm>
            <a:off x="1245704" y="2739576"/>
            <a:ext cx="10305925" cy="16805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 </a:t>
            </a:r>
            <a:r>
              <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     </a:t>
            </a: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 جنگ جنگی فوق باور بود:</a:t>
            </a:r>
            <a:r>
              <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a:t>
            </a: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 جنگ جنگی نابرابربود</a:t>
            </a:r>
            <a:endParaRPr lang="en-US" sz="2800"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lnSpc>
                <a:spcPct val="107000"/>
              </a:lnSpc>
              <a:spcAft>
                <a:spcPts val="800"/>
              </a:spcAft>
            </a:pPr>
            <a:r>
              <a:rPr lang="fa-IR" sz="2800" b="1" dirty="0">
                <a:latin typeface="Calibri" panose="020F0502020204030204" pitchFamily="34" charset="0"/>
                <a:ea typeface="Calibri" panose="020F0502020204030204" pitchFamily="34" charset="0"/>
                <a:cs typeface="2  Baran" panose="00000400000000000000" pitchFamily="2" charset="-78"/>
              </a:rPr>
              <a:t>معنی:</a:t>
            </a:r>
            <a:r>
              <a:rPr lang="fa-IR" sz="2800" dirty="0">
                <a:latin typeface="Calibri" panose="020F0502020204030204" pitchFamily="34" charset="0"/>
                <a:ea typeface="Calibri" panose="020F0502020204030204" pitchFamily="34" charset="0"/>
                <a:cs typeface="2  Baran" panose="00000400000000000000" pitchFamily="2" charset="-78"/>
              </a:rPr>
              <a:t>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جنگ، جنگی ناعادلانه بود.(جنگ ایران و عراق)/ جنگ جنگی غیر قابل باور بود.</a:t>
            </a:r>
            <a:endParaRPr lang="en-US" sz="28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نابرابرو باور: قافیه/ جنگی نابرابر: ترکیب وصفی/ تکرار واژۀ جنگ/واج آرایی</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27034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7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7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700"/>
                                        <p:tgtEl>
                                          <p:spTgt spid="5">
                                            <p:txEl>
                                              <p:pRg st="0" end="0"/>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5">
                                            <p:txEl>
                                              <p:pRg st="1" end="1"/>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F92F24F-8569-4EF0-AF23-99C576526C41}"/>
              </a:ext>
            </a:extLst>
          </p:cNvPr>
          <p:cNvSpPr/>
          <p:nvPr/>
        </p:nvSpPr>
        <p:spPr>
          <a:xfrm>
            <a:off x="773724" y="912862"/>
            <a:ext cx="10901442" cy="392543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کیسه‌های خاکی و خونی/ خط مرزی را جدا می‌کرد/ دشمن بد عهد بی‌انصاف/ با هجوم بی‌امان خود/ مرزها را جا‌ به‌جا می‌کرد:</a:t>
            </a:r>
            <a:endPar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r>
              <a:rPr lang="fa-IR" sz="2800" b="1" dirty="0">
                <a:latin typeface="Calibri" panose="020F0502020204030204" pitchFamily="34" charset="0"/>
                <a:ea typeface="Calibri" panose="020F0502020204030204" pitchFamily="34" charset="0"/>
                <a:cs typeface="2  Baran" panose="00000400000000000000" pitchFamily="2" charset="-78"/>
              </a:rPr>
              <a:t>معنی: </a:t>
            </a:r>
            <a:r>
              <a:rPr lang="fa-IR" sz="2800" b="1" dirty="0">
                <a:solidFill>
                  <a:srgbClr val="C00000"/>
                </a:solidFill>
                <a:latin typeface="Calibri" panose="020F0502020204030204" pitchFamily="34" charset="0"/>
                <a:ea typeface="Calibri" panose="020F0502020204030204" pitchFamily="34" charset="0"/>
                <a:cs typeface="2  Baran" panose="00000400000000000000" pitchFamily="2" charset="-78"/>
              </a:rPr>
              <a:t>کیسه‌های</a:t>
            </a:r>
            <a:r>
              <a:rPr lang="fa-IR" sz="2800" dirty="0">
                <a:solidFill>
                  <a:srgbClr val="C00000"/>
                </a:solidFill>
                <a:latin typeface="Calibri" panose="020F0502020204030204" pitchFamily="34" charset="0"/>
                <a:ea typeface="Calibri" panose="020F0502020204030204" pitchFamily="34" charset="0"/>
                <a:cs typeface="2  Baran" panose="00000400000000000000" pitchFamily="2" charset="-78"/>
              </a:rPr>
              <a:t> خاکی و خون‌آلود، خط مرزی ما و دشمن را مشخص و جدا می‌کرد. دشمن پیمان شکن ظالم، با حمله‌های پی‌در‌پی خود، به مرزهای ما تجاوز می‌کرد.</a:t>
            </a: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قلمرو‌زبانی: </a:t>
            </a:r>
            <a:r>
              <a:rPr lang="fa-IR" sz="2800" b="1" dirty="0">
                <a:solidFill>
                  <a:srgbClr val="0070C0"/>
                </a:solidFill>
                <a:latin typeface="IRANSans" panose="020B0506030804020204" pitchFamily="34" charset="-78"/>
                <a:cs typeface="B Kamran" panose="00000400000000000000" pitchFamily="2" charset="-78"/>
              </a:rPr>
              <a:t>بدعهد: مرکب/ بی‌انصاف: وندی/ با هجوم بی‌امان خود: متمم(متمم قیدی: زیرا این متمم از جمله قابل حذف است درست مثل قید)</a:t>
            </a:r>
            <a:endParaRPr lang="en-US" sz="2800" b="1" dirty="0">
              <a:solidFill>
                <a:srgbClr val="0070C0"/>
              </a:solidFill>
              <a:latin typeface="IRANSans" panose="020B0506030804020204" pitchFamily="34" charset="-78"/>
              <a:cs typeface="B Kam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دشمن،خون، جنگ، هجوم، کیسه‌های خاکی و خونی، مرز: مراعات‌نظیر/ کیسه‌های خاکی و خونی، دشمن بدعهد و بی‌انصاف، هجوم بی‌امان،خط مرزی: ترکیب وصفی</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36245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900" fill="hold"/>
                                        <p:tgtEl>
                                          <p:spTgt spid="8"/>
                                        </p:tgtEl>
                                        <p:attrNameLst>
                                          <p:attrName>ppt_x</p:attrName>
                                        </p:attrNameLst>
                                      </p:cBhvr>
                                      <p:tavLst>
                                        <p:tav tm="0">
                                          <p:val>
                                            <p:strVal val="#ppt_x"/>
                                          </p:val>
                                        </p:tav>
                                        <p:tav tm="100000">
                                          <p:val>
                                            <p:strVal val="#ppt_x"/>
                                          </p:val>
                                        </p:tav>
                                      </p:tavLst>
                                    </p:anim>
                                    <p:anim calcmode="lin" valueType="num">
                                      <p:cBhvr additive="base">
                                        <p:cTn id="8" dur="19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499DE5-6D60-4706-A38C-7C0FDD963365}"/>
              </a:ext>
            </a:extLst>
          </p:cNvPr>
          <p:cNvSpPr/>
          <p:nvPr/>
        </p:nvSpPr>
        <p:spPr>
          <a:xfrm>
            <a:off x="1378226" y="1325003"/>
            <a:ext cx="10045148" cy="29319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r">
              <a:lnSpc>
                <a:spcPct val="107000"/>
              </a:lnSpc>
              <a:spcAft>
                <a:spcPts val="800"/>
              </a:spcAft>
            </a:pPr>
            <a:r>
              <a:rPr lang="fa-IR" sz="2800" b="1" dirty="0">
                <a:solidFill>
                  <a:srgbClr val="00B050"/>
                </a:solidFill>
                <a:latin typeface="IRANSans" panose="020B0506030804020204" pitchFamily="34" charset="-78"/>
                <a:ea typeface="Calibri" panose="020F0502020204030204" pitchFamily="34" charset="0"/>
                <a:cs typeface="IRANSans" panose="020B0506030804020204" pitchFamily="34" charset="-78"/>
              </a:rPr>
              <a:t>از میان آتش و باروت/می‌وزید از هر طرف، هرجا/ تیرهای وحشی و سرکش/ موشک و خمپاره و ترکش:</a:t>
            </a:r>
            <a:endParaRPr lang="en-US" sz="2800" b="1" dirty="0">
              <a:solidFill>
                <a:srgbClr val="00B050"/>
              </a:solidFill>
              <a:latin typeface="IRANSans" panose="020B0506030804020204" pitchFamily="34" charset="-78"/>
              <a:ea typeface="Calibri" panose="020F0502020204030204" pitchFamily="34" charset="0"/>
              <a:cs typeface="IRANSans" panose="020B0506030804020204" pitchFamily="34" charset="-78"/>
            </a:endParaRPr>
          </a:p>
          <a:p>
            <a:pPr algn="r">
              <a:lnSpc>
                <a:spcPct val="107000"/>
              </a:lnSpc>
              <a:spcAft>
                <a:spcPts val="800"/>
              </a:spcAft>
            </a:pPr>
            <a:r>
              <a:rPr lang="fa-IR" sz="2400" b="1" dirty="0">
                <a:latin typeface="Calibri" panose="020F0502020204030204" pitchFamily="34" charset="0"/>
                <a:ea typeface="Calibri" panose="020F0502020204030204" pitchFamily="34" charset="0"/>
                <a:cs typeface="2  Baran" panose="00000400000000000000" pitchFamily="2" charset="-78"/>
              </a:rPr>
              <a:t>معنی: </a:t>
            </a:r>
            <a:r>
              <a:rPr lang="fa-IR" sz="2400" b="1" dirty="0">
                <a:solidFill>
                  <a:srgbClr val="C00000"/>
                </a:solidFill>
                <a:latin typeface="Calibri" panose="020F0502020204030204" pitchFamily="34" charset="0"/>
                <a:ea typeface="Calibri" panose="020F0502020204030204" pitchFamily="34" charset="0"/>
                <a:cs typeface="2  Baran" panose="00000400000000000000" pitchFamily="2" charset="-78"/>
              </a:rPr>
              <a:t>از میان آتش و گلوله، از همه‌جا و همه‌طرف، تیرهای سریع و رها شده،موشک و خمپاره و ترکش پرتاب می‌شد.</a:t>
            </a:r>
            <a:endParaRPr lang="en-US" sz="2400" b="1" dirty="0">
              <a:solidFill>
                <a:srgbClr val="C00000"/>
              </a:solidFill>
              <a:latin typeface="Calibri" panose="020F0502020204030204" pitchFamily="34" charset="0"/>
              <a:ea typeface="Calibri" panose="020F0502020204030204" pitchFamily="34" charset="0"/>
              <a:cs typeface="2  Baran" panose="00000400000000000000" pitchFamily="2" charset="-78"/>
            </a:endParaRPr>
          </a:p>
          <a:p>
            <a:pPr algn="r">
              <a:lnSpc>
                <a:spcPct val="107000"/>
              </a:lnSpc>
              <a:spcAft>
                <a:spcPts val="800"/>
              </a:spcAft>
            </a:pPr>
            <a:r>
              <a:rPr lang="fa-IR" sz="2800" b="1" dirty="0">
                <a:solidFill>
                  <a:schemeClr val="tx1"/>
                </a:solidFill>
                <a:latin typeface="IRANSans" panose="020B0506030804020204" pitchFamily="34" charset="-78"/>
                <a:cs typeface="B Kamran" panose="00000400000000000000" pitchFamily="2" charset="-78"/>
              </a:rPr>
              <a:t>قلمروادبی: </a:t>
            </a:r>
            <a:r>
              <a:rPr lang="fa-IR" sz="2800" b="1" dirty="0">
                <a:solidFill>
                  <a:srgbClr val="0070C0"/>
                </a:solidFill>
                <a:latin typeface="IRANSans" panose="020B0506030804020204" pitchFamily="34" charset="-78"/>
                <a:cs typeface="B Kamran" panose="00000400000000000000" pitchFamily="2" charset="-78"/>
              </a:rPr>
              <a:t>سرکش و ترکش: قافیه و جناس/ آتش، باروت،تیر، موشک، خمپاره، ترکش: مراعات‌نظیر/ تیرهای وحشی و سرکش، ترکیب وصفی/ تیرهای وحشی و سرکش: تشخیص</a:t>
            </a:r>
            <a:endParaRPr lang="en-US" sz="2800" b="1" dirty="0">
              <a:solidFill>
                <a:srgbClr val="0070C0"/>
              </a:solidFill>
              <a:latin typeface="IRANSans" panose="020B0506030804020204" pitchFamily="34" charset="-78"/>
              <a:cs typeface="B Kamran" panose="00000400000000000000" pitchFamily="2" charset="-78"/>
            </a:endParaRPr>
          </a:p>
        </p:txBody>
      </p:sp>
    </p:spTree>
    <p:extLst>
      <p:ext uri="{BB962C8B-B14F-4D97-AF65-F5344CB8AC3E}">
        <p14:creationId xmlns:p14="http://schemas.microsoft.com/office/powerpoint/2010/main" xmlns="" val="67402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800" fill="hold"/>
                                        <p:tgtEl>
                                          <p:spTgt spid="2"/>
                                        </p:tgtEl>
                                        <p:attrNameLst>
                                          <p:attrName>ppt_x</p:attrName>
                                        </p:attrNameLst>
                                      </p:cBhvr>
                                      <p:tavLst>
                                        <p:tav tm="0">
                                          <p:val>
                                            <p:strVal val="#ppt_x"/>
                                          </p:val>
                                        </p:tav>
                                        <p:tav tm="100000">
                                          <p:val>
                                            <p:strVal val="#ppt_x"/>
                                          </p:val>
                                        </p:tav>
                                      </p:tavLst>
                                    </p:anim>
                                    <p:anim calcmode="lin" valueType="num">
                                      <p:cBhvr additive="base">
                                        <p:cTn id="8" dur="28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1894</TotalTime>
  <Words>2763</Words>
  <Application>Microsoft Office PowerPoint</Application>
  <PresentationFormat>Custom</PresentationFormat>
  <Paragraphs>177</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ir Giti</vt:lpstr>
      <vt:lpstr>Corbel</vt:lpstr>
      <vt:lpstr>2  Nazanin Outline</vt:lpstr>
      <vt:lpstr>IRANSans</vt:lpstr>
      <vt:lpstr>Tahoma</vt:lpstr>
      <vt:lpstr>Calibri</vt:lpstr>
      <vt:lpstr>2  Baran</vt:lpstr>
      <vt:lpstr>B Kamran</vt:lpstr>
      <vt:lpstr>B Zar</vt:lpstr>
      <vt:lpstr>29LTRavi-Regular</vt:lpstr>
      <vt:lpstr>Basis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sahar</cp:lastModifiedBy>
  <cp:revision>195</cp:revision>
  <dcterms:created xsi:type="dcterms:W3CDTF">2020-01-17T14:23:21Z</dcterms:created>
  <dcterms:modified xsi:type="dcterms:W3CDTF">2020-10-05T13:39:25Z</dcterms:modified>
</cp:coreProperties>
</file>